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Lst>
  <p:notesMasterIdLst>
    <p:notesMasterId r:id="rId33"/>
  </p:notesMasterIdLst>
  <p:handoutMasterIdLst>
    <p:handoutMasterId r:id="rId34"/>
  </p:handoutMasterIdLst>
  <p:sldIdLst>
    <p:sldId id="256" r:id="rId5"/>
    <p:sldId id="259" r:id="rId6"/>
    <p:sldId id="258" r:id="rId7"/>
    <p:sldId id="260" r:id="rId8"/>
    <p:sldId id="262" r:id="rId9"/>
    <p:sldId id="263" r:id="rId10"/>
    <p:sldId id="285" r:id="rId11"/>
    <p:sldId id="302" r:id="rId12"/>
    <p:sldId id="266" r:id="rId13"/>
    <p:sldId id="304" r:id="rId14"/>
    <p:sldId id="276" r:id="rId15"/>
    <p:sldId id="281" r:id="rId16"/>
    <p:sldId id="289" r:id="rId17"/>
    <p:sldId id="290" r:id="rId18"/>
    <p:sldId id="287" r:id="rId19"/>
    <p:sldId id="291" r:id="rId20"/>
    <p:sldId id="288" r:id="rId21"/>
    <p:sldId id="293" r:id="rId22"/>
    <p:sldId id="294" r:id="rId23"/>
    <p:sldId id="295" r:id="rId24"/>
    <p:sldId id="292" r:id="rId25"/>
    <p:sldId id="296" r:id="rId26"/>
    <p:sldId id="297" r:id="rId27"/>
    <p:sldId id="298" r:id="rId28"/>
    <p:sldId id="299" r:id="rId29"/>
    <p:sldId id="300" r:id="rId30"/>
    <p:sldId id="303" r:id="rId31"/>
    <p:sldId id="301" r:id="rId32"/>
  </p:sldIdLst>
  <p:sldSz cx="12190413" cy="6859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p15:clr>
            <a:srgbClr val="A4A3A4"/>
          </p15:clr>
        </p15:guide>
        <p15:guide id="2" pos="568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55386" autoAdjust="0"/>
  </p:normalViewPr>
  <p:slideViewPr>
    <p:cSldViewPr showGuides="1">
      <p:cViewPr varScale="1">
        <p:scale>
          <a:sx n="63" d="100"/>
          <a:sy n="63" d="100"/>
        </p:scale>
        <p:origin x="2334" y="72"/>
      </p:cViewPr>
      <p:guideLst>
        <p:guide orient="horz" pos="618"/>
        <p:guide pos="5685"/>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4" d="100"/>
          <a:sy n="74" d="100"/>
        </p:scale>
        <p:origin x="2376" y="45"/>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3"/>
              </a:solidFill>
              <a:latin typeface="+mn-lt"/>
              <a:ea typeface="+mn-ea"/>
              <a:cs typeface="+mn-cs"/>
            </a:defRPr>
          </a:pPr>
          <a:endParaRPr lang="en-US"/>
        </a:p>
      </c:txPr>
    </c:title>
    <c:autoTitleDeleted val="0"/>
    <c:plotArea>
      <c:layout/>
      <c:pieChart>
        <c:varyColors val="1"/>
        <c:ser>
          <c:idx val="0"/>
          <c:order val="0"/>
          <c:tx>
            <c:strRef>
              <c:f>Sheet1!$B$1</c:f>
              <c:strCache>
                <c:ptCount val="1"/>
                <c:pt idx="0">
                  <c:v>Employee Breakdown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6B9-4442-904F-68CB7A5B90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6B9-4442-904F-68CB7A5B901B}"/>
              </c:ext>
            </c:extLst>
          </c:dPt>
          <c:cat>
            <c:strRef>
              <c:f>Sheet1!$A$2:$A$3</c:f>
              <c:strCache>
                <c:ptCount val="2"/>
                <c:pt idx="0">
                  <c:v>Technical</c:v>
                </c:pt>
                <c:pt idx="1">
                  <c:v>Non-Technical</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46B9-4442-904F-68CB7A5B901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3"/>
              </a:solidFill>
              <a:latin typeface="+mn-lt"/>
              <a:ea typeface="+mn-ea"/>
              <a:cs typeface="+mn-cs"/>
            </a:defRPr>
          </a:pPr>
          <a:endParaRPr lang="en-US"/>
        </a:p>
      </c:txPr>
    </c:title>
    <c:autoTitleDeleted val="0"/>
    <c:plotArea>
      <c:layout/>
      <c:pieChart>
        <c:varyColors val="1"/>
        <c:ser>
          <c:idx val="0"/>
          <c:order val="0"/>
          <c:tx>
            <c:strRef>
              <c:f>Sheet1!$B$1</c:f>
              <c:strCache>
                <c:ptCount val="1"/>
                <c:pt idx="0">
                  <c:v>Click Break Down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20-4CC4-ACB6-D0701249E01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E20-4CC4-ACB6-D0701249E01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E20-4CC4-ACB6-D0701249E01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E20-4CC4-ACB6-D0701249E016}"/>
              </c:ext>
            </c:extLst>
          </c:dPt>
          <c:cat>
            <c:strRef>
              <c:f>Sheet1!$A$2:$A$4</c:f>
              <c:strCache>
                <c:ptCount val="3"/>
                <c:pt idx="0">
                  <c:v>Technical Victims</c:v>
                </c:pt>
                <c:pt idx="1">
                  <c:v>Non-Technical Victims</c:v>
                </c:pt>
                <c:pt idx="2">
                  <c:v>Passed</c:v>
                </c:pt>
              </c:strCache>
            </c:strRef>
          </c:cat>
          <c:val>
            <c:numRef>
              <c:f>Sheet1!$B$2:$B$4</c:f>
              <c:numCache>
                <c:formatCode>General</c:formatCode>
                <c:ptCount val="3"/>
                <c:pt idx="0">
                  <c:v>52</c:v>
                </c:pt>
                <c:pt idx="1">
                  <c:v>2</c:v>
                </c:pt>
                <c:pt idx="2">
                  <c:v>155</c:v>
                </c:pt>
              </c:numCache>
            </c:numRef>
          </c:val>
          <c:extLst>
            <c:ext xmlns:c16="http://schemas.microsoft.com/office/drawing/2014/chart" uri="{C3380CC4-5D6E-409C-BE32-E72D297353CC}">
              <c16:uniqueId val="{00000008-3E20-4CC4-ACB6-D0701249E01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D5E657-C75E-4190-B3C3-105C9C4260DF}" type="datetimeFigureOut">
              <a:rPr lang="en-AU" smtClean="0"/>
              <a:t>23/02/2017</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F98D88-B6F7-4C17-9B14-1B1A9C0C092B}" type="slidenum">
              <a:rPr lang="en-AU" smtClean="0"/>
              <a:t>‹#›</a:t>
            </a:fld>
            <a:endParaRPr lang="en-AU"/>
          </a:p>
        </p:txBody>
      </p:sp>
    </p:spTree>
    <p:extLst>
      <p:ext uri="{BB962C8B-B14F-4D97-AF65-F5344CB8AC3E}">
        <p14:creationId xmlns:p14="http://schemas.microsoft.com/office/powerpoint/2010/main" val="3193069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42A88-9C46-4A82-BC64-6521039314F7}" type="datetimeFigureOut">
              <a:rPr lang="en-AU" smtClean="0"/>
              <a:t>23/02/2017</a:t>
            </a:fld>
            <a:endParaRPr lang="en-AU"/>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5FB293-4812-4AD5-9D7B-16C5960DBBF9}" type="slidenum">
              <a:rPr lang="en-AU" smtClean="0"/>
              <a:t>‹#›</a:t>
            </a:fld>
            <a:endParaRPr lang="en-AU"/>
          </a:p>
        </p:txBody>
      </p:sp>
    </p:spTree>
    <p:extLst>
      <p:ext uri="{BB962C8B-B14F-4D97-AF65-F5344CB8AC3E}">
        <p14:creationId xmlns:p14="http://schemas.microsoft.com/office/powerpoint/2010/main" val="99587681"/>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Good morning everybody, my name is Kieran Jacobsen, I am the Technical Lead for Infrastructure and Security within Readify’s Managed Services team. My focus within Readify is the management and maintenance of Readify’s internal systems and infrastructure. That might seem simple, but ensuring that our infrastructure and systems are available for 220 incredible talented individuals actually takes a lot of work. I also work as a connector between our developers, customers operations and security teams, and recently Telstra’s operations and security teams. I have seen what works, and what doesn’t work.</a:t>
            </a:r>
          </a:p>
        </p:txBody>
      </p:sp>
      <p:sp>
        <p:nvSpPr>
          <p:cNvPr id="4" name="Slide Number Placeholder 3"/>
          <p:cNvSpPr>
            <a:spLocks noGrp="1"/>
          </p:cNvSpPr>
          <p:nvPr>
            <p:ph type="sldNum" sz="quarter" idx="10"/>
          </p:nvPr>
        </p:nvSpPr>
        <p:spPr/>
        <p:txBody>
          <a:bodyPr/>
          <a:lstStyle/>
          <a:p>
            <a:fld id="{325FB293-4812-4AD5-9D7B-16C5960DBBF9}" type="slidenum">
              <a:rPr lang="en-AU" smtClean="0"/>
              <a:t>1</a:t>
            </a:fld>
            <a:endParaRPr lang="en-AU"/>
          </a:p>
        </p:txBody>
      </p:sp>
    </p:spTree>
    <p:extLst>
      <p:ext uri="{BB962C8B-B14F-4D97-AF65-F5344CB8AC3E}">
        <p14:creationId xmlns:p14="http://schemas.microsoft.com/office/powerpoint/2010/main" val="1474585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One thing that has always shocked me is the difference in hiring numbers with an average organisation. Before I reveal the actual ration, I want everyone to briefly consider what the ration between developer hires, operational and security hires is. To help you, how many developers and operations staff are hired for a single security professional?</a:t>
            </a:r>
          </a:p>
          <a:p>
            <a:endParaRPr lang="en-AU" dirty="0"/>
          </a:p>
          <a:p>
            <a:r>
              <a:rPr lang="en-AU" dirty="0"/>
              <a:t>That's right, organisations hire 100 developers and 10 ops team members for each security person. </a:t>
            </a:r>
          </a:p>
          <a:p>
            <a:endParaRPr lang="en-AU" dirty="0"/>
          </a:p>
          <a:p>
            <a:r>
              <a:rPr lang="en-AU" dirty="0"/>
              <a:t>Developers need to be aware that the operations team is not just there to support development. It is an extremely common misconception, particularly in development, but also in other parts of an enterprise, that operations sits and waits for requests. The 10 in operations that we see here, are often supporting the rest of the organisation as well, and supporting the business can often be exceptionally time consuming. If you add process like change management, and then all of the other things you need to do, like training </a:t>
            </a:r>
            <a:r>
              <a:rPr lang="en-AU" dirty="0" err="1"/>
              <a:t>etc</a:t>
            </a:r>
            <a:r>
              <a:rPr lang="en-AU" dirty="0"/>
              <a:t>, your operations staff are stretched quite thin. The same goes for Security.</a:t>
            </a:r>
          </a:p>
          <a:p>
            <a:endParaRPr lang="en-AU" dirty="0"/>
          </a:p>
          <a:p>
            <a:r>
              <a:rPr lang="en-AU" dirty="0"/>
              <a:t>DevOps can help this, however its critical to realise that in most organisations, even with a DevOps focus, operations is a time consuming process. A few years back, I worked in an organisation of roughly 1500, 150 of which were IT. This included developers, operations, and security, as one of operations, hypothetically speaking, I not only need to support 10 developers and ensure they have everything that need, but I also have another 140 non technical staff to support as well.</a:t>
            </a:r>
          </a:p>
          <a:p>
            <a:endParaRPr lang="en-AU" dirty="0"/>
          </a:p>
          <a:p>
            <a:r>
              <a:rPr lang="en-AU" dirty="0"/>
              <a:t>And this rounds out our discussion of expectations. When I hear the statement “Ops a hopeless, it takes them a week to provision a single virtual machine”, you need to consider the work it takes to build a virtual machine! It often requires miles of paper work, coordination with a variety of teams and then I need approval from management and different teams. I often only get one slot per week for approval as well, so if you missed that one, you could be forced to wait a week. I have to do all of that, whilst supporting 9 other developers and 140 other staff members. Now who is being unreasonable? ** talk about communication via tickets and setting expectations **</a:t>
            </a:r>
          </a:p>
        </p:txBody>
      </p:sp>
      <p:sp>
        <p:nvSpPr>
          <p:cNvPr id="4" name="Slide Number Placeholder 3"/>
          <p:cNvSpPr>
            <a:spLocks noGrp="1"/>
          </p:cNvSpPr>
          <p:nvPr>
            <p:ph type="sldNum" sz="quarter" idx="10"/>
          </p:nvPr>
        </p:nvSpPr>
        <p:spPr/>
        <p:txBody>
          <a:bodyPr/>
          <a:lstStyle/>
          <a:p>
            <a:fld id="{325FB293-4812-4AD5-9D7B-16C5960DBBF9}" type="slidenum">
              <a:rPr lang="en-AU" smtClean="0"/>
              <a:t>10</a:t>
            </a:fld>
            <a:endParaRPr lang="en-AU"/>
          </a:p>
        </p:txBody>
      </p:sp>
    </p:spTree>
    <p:extLst>
      <p:ext uri="{BB962C8B-B14F-4D97-AF65-F5344CB8AC3E}">
        <p14:creationId xmlns:p14="http://schemas.microsoft.com/office/powerpoint/2010/main" val="3883457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most organisations, security processes often heavily rely on excel checklists, word documents and email attachments. This was fine 10 years ago, but it isn’t appropriate now.</a:t>
            </a:r>
          </a:p>
          <a:p>
            <a:endParaRPr lang="en-AU" dirty="0"/>
          </a:p>
          <a:p>
            <a:r>
              <a:rPr lang="en-AU" dirty="0"/>
              <a:t>Excel was designed for financial information and numerical data, not checklists. Recently I had to work through over 12 000 security questions all in macro enabled excel files. I hope you can see the issues with this as I did. I have one made one decision this year, and that is, I will not respond to any more security reviews on macro enabled spreadsheets.</a:t>
            </a:r>
          </a:p>
          <a:p>
            <a:endParaRPr lang="en-AU" dirty="0"/>
          </a:p>
          <a:p>
            <a:pPr marL="0" marR="0" lvl="0" indent="0" algn="l" defTabSz="1088502" rtl="0" eaLnBrk="1" fontAlgn="auto" latinLnBrk="0" hangingPunct="1">
              <a:lnSpc>
                <a:spcPct val="100000"/>
              </a:lnSpc>
              <a:spcBef>
                <a:spcPts val="0"/>
              </a:spcBef>
              <a:spcAft>
                <a:spcPts val="0"/>
              </a:spcAft>
              <a:buClrTx/>
              <a:buSzTx/>
              <a:buFontTx/>
              <a:buNone/>
              <a:tabLst/>
              <a:defRPr/>
            </a:pPr>
            <a:r>
              <a:rPr lang="en-AU" dirty="0"/>
              <a:t>Word documents are heavily relied on for reports and policy documents. People don’t have time to read a 500 page security report, and word isn’t great for policies, as its hard to maintain a version history. We can’t easily tell what has changed between one version and the next, am I compliant with security policy 1.1.16? Guess I need to read all 150 pages to find out what changed from 1.1.15 so I can tell. </a:t>
            </a:r>
          </a:p>
          <a:p>
            <a:pPr marL="0" marR="0" lvl="0" indent="0" algn="l" defTabSz="1088502" rtl="0" eaLnBrk="1" fontAlgn="auto" latinLnBrk="0" hangingPunct="1">
              <a:lnSpc>
                <a:spcPct val="100000"/>
              </a:lnSpc>
              <a:spcBef>
                <a:spcPts val="0"/>
              </a:spcBef>
              <a:spcAft>
                <a:spcPts val="0"/>
              </a:spcAft>
              <a:buClrTx/>
              <a:buSzTx/>
              <a:buFontTx/>
              <a:buNone/>
              <a:tabLst/>
              <a:defRPr/>
            </a:pPr>
            <a:endParaRPr lang="en-AU" dirty="0"/>
          </a:p>
          <a:p>
            <a:pPr marL="0" marR="0" lvl="0" indent="0" algn="l" defTabSz="1088502" rtl="0" eaLnBrk="1" fontAlgn="auto" latinLnBrk="0" hangingPunct="1">
              <a:lnSpc>
                <a:spcPct val="100000"/>
              </a:lnSpc>
              <a:spcBef>
                <a:spcPts val="0"/>
              </a:spcBef>
              <a:spcAft>
                <a:spcPts val="0"/>
              </a:spcAft>
              <a:buClrTx/>
              <a:buSzTx/>
              <a:buFontTx/>
              <a:buNone/>
              <a:tabLst/>
              <a:defRPr/>
            </a:pPr>
            <a:r>
              <a:rPr lang="en-AU" dirty="0"/>
              <a:t>Email attachments inhibit collaboration, they are great for broadcasting information, but not great for a team working on a report together. You also need to be aware that not everyone runs their mail servers like you might, do you want to send sensitive information to that partner via email?</a:t>
            </a:r>
          </a:p>
          <a:p>
            <a:pPr marL="0" marR="0" lvl="0" indent="0" algn="l" defTabSz="1088502" rtl="0" eaLnBrk="1" fontAlgn="auto" latinLnBrk="0" hangingPunct="1">
              <a:lnSpc>
                <a:spcPct val="100000"/>
              </a:lnSpc>
              <a:spcBef>
                <a:spcPts val="0"/>
              </a:spcBef>
              <a:spcAft>
                <a:spcPts val="0"/>
              </a:spcAft>
              <a:buClrTx/>
              <a:buSzTx/>
              <a:buFontTx/>
              <a:buNone/>
              <a:tabLst/>
              <a:defRPr/>
            </a:pPr>
            <a:endParaRPr lang="en-AU" dirty="0"/>
          </a:p>
          <a:p>
            <a:r>
              <a:rPr lang="en-AU" dirty="0"/>
              <a:t>So how should we communicate to facilitate better teams and improve productivity?</a:t>
            </a:r>
          </a:p>
        </p:txBody>
      </p:sp>
      <p:sp>
        <p:nvSpPr>
          <p:cNvPr id="4" name="Slide Number Placeholder 3"/>
          <p:cNvSpPr>
            <a:spLocks noGrp="1"/>
          </p:cNvSpPr>
          <p:nvPr>
            <p:ph type="sldNum" sz="quarter" idx="10"/>
          </p:nvPr>
        </p:nvSpPr>
        <p:spPr/>
        <p:txBody>
          <a:bodyPr/>
          <a:lstStyle/>
          <a:p>
            <a:fld id="{325FB293-4812-4AD5-9D7B-16C5960DBBF9}" type="slidenum">
              <a:rPr lang="en-AU" smtClean="0"/>
              <a:t>11</a:t>
            </a:fld>
            <a:endParaRPr lang="en-AU"/>
          </a:p>
        </p:txBody>
      </p:sp>
    </p:spTree>
    <p:extLst>
      <p:ext uri="{BB962C8B-B14F-4D97-AF65-F5344CB8AC3E}">
        <p14:creationId xmlns:p14="http://schemas.microsoft.com/office/powerpoint/2010/main" val="443632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Work backlogs and boards have done wonders for agile and </a:t>
            </a:r>
            <a:r>
              <a:rPr lang="en-AU" dirty="0" err="1"/>
              <a:t>devops</a:t>
            </a:r>
            <a:r>
              <a:rPr lang="en-AU" dirty="0"/>
              <a:t>, and we extend upon this for DevSecOps. They encourage collaboration and ownership. Teams work together to determine priorities, and there is a clear progression of activities. Security teams don’t produce reports in word or PDF, instead they create tasks in a backlog. This allows for clear prioritisation, and ownership.</a:t>
            </a:r>
          </a:p>
        </p:txBody>
      </p:sp>
      <p:sp>
        <p:nvSpPr>
          <p:cNvPr id="4" name="Slide Number Placeholder 3"/>
          <p:cNvSpPr>
            <a:spLocks noGrp="1"/>
          </p:cNvSpPr>
          <p:nvPr>
            <p:ph type="sldNum" sz="quarter" idx="10"/>
          </p:nvPr>
        </p:nvSpPr>
        <p:spPr/>
        <p:txBody>
          <a:bodyPr/>
          <a:lstStyle/>
          <a:p>
            <a:fld id="{325FB293-4812-4AD5-9D7B-16C5960DBBF9}" type="slidenum">
              <a:rPr lang="en-AU" smtClean="0"/>
              <a:t>12</a:t>
            </a:fld>
            <a:endParaRPr lang="en-AU"/>
          </a:p>
        </p:txBody>
      </p:sp>
    </p:spTree>
    <p:extLst>
      <p:ext uri="{BB962C8B-B14F-4D97-AF65-F5344CB8AC3E}">
        <p14:creationId xmlns:p14="http://schemas.microsoft.com/office/powerpoint/2010/main" val="3517483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Don’t underestimate the effectiveness of support and helpdesk tools like Zendesk here. They are great at managing an alert stream, maintain change history, encourage teams to work better and more efficiently. Automated responses can save time, and including developers and security, not just ops, allows for issues to flow </a:t>
            </a:r>
            <a:r>
              <a:rPr lang="en-AU" dirty="0" err="1"/>
              <a:t>smoothinly</a:t>
            </a:r>
            <a:r>
              <a:rPr lang="en-AU" dirty="0"/>
              <a:t> from team to team.</a:t>
            </a:r>
          </a:p>
          <a:p>
            <a:endParaRPr lang="en-AU" dirty="0"/>
          </a:p>
          <a:p>
            <a:r>
              <a:rPr lang="en-AU" dirty="0"/>
              <a:t>&lt;example&gt;</a:t>
            </a:r>
          </a:p>
        </p:txBody>
      </p:sp>
      <p:sp>
        <p:nvSpPr>
          <p:cNvPr id="4" name="Slide Number Placeholder 3"/>
          <p:cNvSpPr>
            <a:spLocks noGrp="1"/>
          </p:cNvSpPr>
          <p:nvPr>
            <p:ph type="sldNum" sz="quarter" idx="10"/>
          </p:nvPr>
        </p:nvSpPr>
        <p:spPr/>
        <p:txBody>
          <a:bodyPr/>
          <a:lstStyle/>
          <a:p>
            <a:fld id="{325FB293-4812-4AD5-9D7B-16C5960DBBF9}" type="slidenum">
              <a:rPr lang="en-AU" smtClean="0"/>
              <a:t>13</a:t>
            </a:fld>
            <a:endParaRPr lang="en-AU"/>
          </a:p>
        </p:txBody>
      </p:sp>
    </p:spTree>
    <p:extLst>
      <p:ext uri="{BB962C8B-B14F-4D97-AF65-F5344CB8AC3E}">
        <p14:creationId xmlns:p14="http://schemas.microsoft.com/office/powerpoint/2010/main" val="1958896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last communication tool, is actually a language and a tool. Documentation needs to be simple and easy, and that is why we often fall back to things like Word, Excel and OneNote. Personally, until recently I was a bit suspicious of using </a:t>
            </a:r>
            <a:r>
              <a:rPr lang="en-AU" dirty="0" err="1"/>
              <a:t>markup</a:t>
            </a:r>
            <a:r>
              <a:rPr lang="en-AU" dirty="0"/>
              <a:t> and git for documentation. </a:t>
            </a:r>
            <a:r>
              <a:rPr lang="en-AU" dirty="0" err="1"/>
              <a:t>Markup</a:t>
            </a:r>
            <a:r>
              <a:rPr lang="en-AU" dirty="0"/>
              <a:t> can be hard to work with, would be really be good for documentation?</a:t>
            </a:r>
          </a:p>
          <a:p>
            <a:endParaRPr lang="en-AU" dirty="0"/>
          </a:p>
          <a:p>
            <a:r>
              <a:rPr lang="en-AU" dirty="0"/>
              <a:t>When we use </a:t>
            </a:r>
            <a:r>
              <a:rPr lang="en-AU" dirty="0" err="1"/>
              <a:t>Markup</a:t>
            </a:r>
            <a:r>
              <a:rPr lang="en-AU" dirty="0"/>
              <a:t> with Git, we gain a way of determining the changes from one version to the next, we can easily see who made a change and why, and with Git pull requests, we can have a workflow where changes are reviewed before they are pushed out to the rest of the team, or the rest of the business.</a:t>
            </a:r>
          </a:p>
          <a:p>
            <a:endParaRPr lang="en-AU" dirty="0"/>
          </a:p>
          <a:p>
            <a:r>
              <a:rPr lang="en-AU" dirty="0"/>
              <a:t>For instance, say we find an issue with the security policy, as a sysadmin, I make the changes, and create a pull request for security to review. Security reviews the pull request and merges the changes. This is now available to the business. </a:t>
            </a:r>
          </a:p>
          <a:p>
            <a:endParaRPr lang="en-AU" dirty="0"/>
          </a:p>
          <a:p>
            <a:r>
              <a:rPr lang="en-AU" dirty="0"/>
              <a:t>It is worth highlighting that there are plenty of ways to present this information in a friendly way to the rest of the business, we could push it up to a web page, or turn them into word or pdf files. This could be performed automatically at commit.</a:t>
            </a:r>
          </a:p>
        </p:txBody>
      </p:sp>
      <p:sp>
        <p:nvSpPr>
          <p:cNvPr id="4" name="Slide Number Placeholder 3"/>
          <p:cNvSpPr>
            <a:spLocks noGrp="1"/>
          </p:cNvSpPr>
          <p:nvPr>
            <p:ph type="sldNum" sz="quarter" idx="10"/>
          </p:nvPr>
        </p:nvSpPr>
        <p:spPr/>
        <p:txBody>
          <a:bodyPr/>
          <a:lstStyle/>
          <a:p>
            <a:fld id="{325FB293-4812-4AD5-9D7B-16C5960DBBF9}" type="slidenum">
              <a:rPr lang="en-AU" smtClean="0"/>
              <a:t>14</a:t>
            </a:fld>
            <a:endParaRPr lang="en-AU"/>
          </a:p>
        </p:txBody>
      </p:sp>
    </p:spTree>
    <p:extLst>
      <p:ext uri="{BB962C8B-B14F-4D97-AF65-F5344CB8AC3E}">
        <p14:creationId xmlns:p14="http://schemas.microsoft.com/office/powerpoint/2010/main" val="2382467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the next big takeaway is security as code. Or as I like to put it, here is all of the code that could impact your organisations security.</a:t>
            </a:r>
          </a:p>
          <a:p>
            <a:endParaRPr lang="en-AU" dirty="0"/>
          </a:p>
          <a:p>
            <a:r>
              <a:rPr lang="en-AU" dirty="0"/>
              <a:t>So obviously we have application source code, but what about the other parts of your environment?</a:t>
            </a:r>
          </a:p>
          <a:p>
            <a:endParaRPr lang="en-AU" dirty="0"/>
          </a:p>
          <a:p>
            <a:r>
              <a:rPr lang="en-AU" dirty="0"/>
              <a:t>If your developers are using Azure or AWS, they are probably using templates to deploy infrastructure. Care needs to be taken that these templates are created in a way that the infrastructure they deploy is secure. Does operations review these? What about security?</a:t>
            </a:r>
          </a:p>
          <a:p>
            <a:endParaRPr lang="en-AU" dirty="0"/>
          </a:p>
          <a:p>
            <a:r>
              <a:rPr lang="en-AU" dirty="0"/>
              <a:t>Server configuration tools like Chef, Puppet and PowerShell DSC are all the rage, but I often see two major issues. Firstly the tools themselves are often not secured correctly, these tools often have vulnerabilities in their management interfaces, and at times accessed over HTTPS with weak credentials. Try to imagine getting a hacker out if your configuration tools are recreating their backdoored accounts. Just as importantly, are these tools deploying the most secure configuration possible to servers? These tools are great at pushing out security configurations like SSL hardening, application patches and secure service configuration.</a:t>
            </a:r>
          </a:p>
        </p:txBody>
      </p:sp>
      <p:sp>
        <p:nvSpPr>
          <p:cNvPr id="4" name="Slide Number Placeholder 3"/>
          <p:cNvSpPr>
            <a:spLocks noGrp="1"/>
          </p:cNvSpPr>
          <p:nvPr>
            <p:ph type="sldNum" sz="quarter" idx="10"/>
          </p:nvPr>
        </p:nvSpPr>
        <p:spPr/>
        <p:txBody>
          <a:bodyPr/>
          <a:lstStyle/>
          <a:p>
            <a:fld id="{325FB293-4812-4AD5-9D7B-16C5960DBBF9}" type="slidenum">
              <a:rPr lang="en-AU" smtClean="0"/>
              <a:t>15</a:t>
            </a:fld>
            <a:endParaRPr lang="en-AU"/>
          </a:p>
        </p:txBody>
      </p:sp>
    </p:spTree>
    <p:extLst>
      <p:ext uri="{BB962C8B-B14F-4D97-AF65-F5344CB8AC3E}">
        <p14:creationId xmlns:p14="http://schemas.microsoft.com/office/powerpoint/2010/main" val="706735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Azure Resource Manager Templates, or ARM Templates for short. Allow us to deploy services within Azure in a repeatable manner. This includes things like storage, networks, addresses, virtual machines, web apps, SQL databases and much more.</a:t>
            </a:r>
          </a:p>
          <a:p>
            <a:endParaRPr lang="en-AU" dirty="0"/>
          </a:p>
          <a:p>
            <a:r>
              <a:rPr lang="en-AU" dirty="0"/>
              <a:t>In this example, we see a configuration element relating to a Network Security Group, basically this is an ACL. I have taken this from the Azure Quick start templates. This NSG specified that the only traffic allowed to this system is RDP, port 3389. Unfortunately, they have allowed all the internet as a source address, so I guess someone will start brute forcing this box soon enough. </a:t>
            </a:r>
          </a:p>
          <a:p>
            <a:endParaRPr lang="en-AU" dirty="0"/>
          </a:p>
          <a:p>
            <a:r>
              <a:rPr lang="en-AU" dirty="0"/>
              <a:t>Now I am not surprised by this one, from experience, this is actually better than the majority of templates I see. The majority of templates do not even apply network security groups, resulting in all services, from RDP to SSH to SMB to SQL left exposed to all in sundry.</a:t>
            </a:r>
          </a:p>
          <a:p>
            <a:endParaRPr lang="en-AU" dirty="0"/>
          </a:p>
          <a:p>
            <a:r>
              <a:rPr lang="en-AU" dirty="0"/>
              <a:t>Do you know if your developers are deploying from examples like this?</a:t>
            </a:r>
          </a:p>
        </p:txBody>
      </p:sp>
      <p:sp>
        <p:nvSpPr>
          <p:cNvPr id="4" name="Slide Number Placeholder 3"/>
          <p:cNvSpPr>
            <a:spLocks noGrp="1"/>
          </p:cNvSpPr>
          <p:nvPr>
            <p:ph type="sldNum" sz="quarter" idx="10"/>
          </p:nvPr>
        </p:nvSpPr>
        <p:spPr/>
        <p:txBody>
          <a:bodyPr/>
          <a:lstStyle/>
          <a:p>
            <a:fld id="{325FB293-4812-4AD5-9D7B-16C5960DBBF9}" type="slidenum">
              <a:rPr lang="en-AU" smtClean="0"/>
              <a:t>16</a:t>
            </a:fld>
            <a:endParaRPr lang="en-AU"/>
          </a:p>
        </p:txBody>
      </p:sp>
    </p:spTree>
    <p:extLst>
      <p:ext uri="{BB962C8B-B14F-4D97-AF65-F5344CB8AC3E}">
        <p14:creationId xmlns:p14="http://schemas.microsoft.com/office/powerpoint/2010/main" val="1068636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let’s take a quick look at another example, this type its PowerShell DSC. This example is snipped of a much larger DSC configuration that all of our servers at Readify comply to. This will disable insecure ciphers being used for HTTPS connections. Imagine the effectiveness if you pushed this out to all of your web servers, or better yet, every server in your fleet?</a:t>
            </a:r>
          </a:p>
          <a:p>
            <a:endParaRPr lang="en-AU" dirty="0"/>
          </a:p>
          <a:p>
            <a:r>
              <a:rPr lang="en-AU" dirty="0"/>
              <a:t>This is security as code. We are making our environment more secure using code.</a:t>
            </a:r>
          </a:p>
        </p:txBody>
      </p:sp>
      <p:sp>
        <p:nvSpPr>
          <p:cNvPr id="4" name="Slide Number Placeholder 3"/>
          <p:cNvSpPr>
            <a:spLocks noGrp="1"/>
          </p:cNvSpPr>
          <p:nvPr>
            <p:ph type="sldNum" sz="quarter" idx="10"/>
          </p:nvPr>
        </p:nvSpPr>
        <p:spPr/>
        <p:txBody>
          <a:bodyPr/>
          <a:lstStyle/>
          <a:p>
            <a:fld id="{325FB293-4812-4AD5-9D7B-16C5960DBBF9}" type="slidenum">
              <a:rPr lang="en-AU" smtClean="0"/>
              <a:t>17</a:t>
            </a:fld>
            <a:endParaRPr lang="en-AU"/>
          </a:p>
        </p:txBody>
      </p:sp>
    </p:spTree>
    <p:extLst>
      <p:ext uri="{BB962C8B-B14F-4D97-AF65-F5344CB8AC3E}">
        <p14:creationId xmlns:p14="http://schemas.microsoft.com/office/powerpoint/2010/main" val="1406210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 is a fact of life, and a fact within our industry, that we cannot be experts in everything. We cannot be an expert at development, security and operations. I can’t be an expert in C# and Pen Testing and Deploying Exchange Servers. </a:t>
            </a:r>
          </a:p>
          <a:p>
            <a:endParaRPr lang="en-AU" dirty="0"/>
          </a:p>
          <a:p>
            <a:r>
              <a:rPr lang="en-AU" dirty="0"/>
              <a:t>To succeed in DevSecOps, we need teams that have a cross pollination of skills, the developer who understands application vulnerability testing, the sysadmin who can program, the security engineer that understands web server configurations. With new skills comes new patterns in our thinking, and we come up with new ways to solve the problems we are presented with.</a:t>
            </a:r>
          </a:p>
          <a:p>
            <a:endParaRPr lang="en-AU" dirty="0"/>
          </a:p>
          <a:p>
            <a:r>
              <a:rPr lang="en-AU" dirty="0"/>
              <a:t>Security awareness begins on the first day. When new hires start, not only should they receive the usual basic training on passwords and shoulder surfing, but they need specialist training. Developers should receive training on the quality expectations of the code that they are writing, the basics of secure coding and the most common exploit vectors. Senior developers should go on training courses covering secure coding practices and the common mistakes, not only does this give them ownership of security, but forces them to think through theses issues, which is critically important. Senior developers are the mentors for the junior developers, they are also the ones who perform the daily pull request reviews.</a:t>
            </a:r>
          </a:p>
          <a:p>
            <a:endParaRPr lang="en-AU" dirty="0"/>
          </a:p>
          <a:p>
            <a:r>
              <a:rPr lang="en-AU" dirty="0"/>
              <a:t>Training isn’t a once off thing, it’s a multiple times per year thing. Training is not just a PowerPoint slide, nor is it the same video each year. Training needs to be reviewed regularly to ensure it covers the latest technology and the changes in the security landscape.</a:t>
            </a:r>
          </a:p>
        </p:txBody>
      </p:sp>
      <p:sp>
        <p:nvSpPr>
          <p:cNvPr id="4" name="Slide Number Placeholder 3"/>
          <p:cNvSpPr>
            <a:spLocks noGrp="1"/>
          </p:cNvSpPr>
          <p:nvPr>
            <p:ph type="sldNum" sz="quarter" idx="10"/>
          </p:nvPr>
        </p:nvSpPr>
        <p:spPr/>
        <p:txBody>
          <a:bodyPr/>
          <a:lstStyle/>
          <a:p>
            <a:fld id="{325FB293-4812-4AD5-9D7B-16C5960DBBF9}" type="slidenum">
              <a:rPr lang="en-AU" smtClean="0"/>
              <a:t>18</a:t>
            </a:fld>
            <a:endParaRPr lang="en-AU"/>
          </a:p>
        </p:txBody>
      </p:sp>
    </p:spTree>
    <p:extLst>
      <p:ext uri="{BB962C8B-B14F-4D97-AF65-F5344CB8AC3E}">
        <p14:creationId xmlns:p14="http://schemas.microsoft.com/office/powerpoint/2010/main" val="1043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At Readify, we identified that phishing was a critical risk to an organisation. Technology can only solve so much, there isn’t a silver bullet. So we opted to organise some training. We selected an external vendor that had a three step process.</a:t>
            </a:r>
          </a:p>
          <a:p>
            <a:endParaRPr lang="en-AU" dirty="0"/>
          </a:p>
          <a:p>
            <a:r>
              <a:rPr lang="en-AU" dirty="0"/>
              <a:t>The first is a baseline, every use gets an email, the same email, throughout a month long period. After baseline comes training, and then once training is complete, there is a period of continual training. During this final phase, staff get one phishing email each month to test them and to help hone their skills.</a:t>
            </a:r>
          </a:p>
          <a:p>
            <a:endParaRPr lang="en-AU" dirty="0"/>
          </a:p>
          <a:p>
            <a:r>
              <a:rPr lang="en-AU" dirty="0"/>
              <a:t>Before we look at the results, lets look at the break down of staff at Readify. &lt;click&gt; As you can see, the majority, around 80%, of our employees are technical, be it developers, database people, business intelligence, SharePoint, or infrastructure people like me. My expectation was that the majority of those who fell for the baseline email, would be non-technical, I know, I am biased. </a:t>
            </a:r>
          </a:p>
          <a:p>
            <a:endParaRPr lang="en-AU" dirty="0"/>
          </a:p>
          <a:p>
            <a:r>
              <a:rPr lang="en-AU" dirty="0"/>
              <a:t>&lt;click&gt;</a:t>
            </a:r>
          </a:p>
          <a:p>
            <a:r>
              <a:rPr lang="en-AU" dirty="0"/>
              <a:t>As you can see, the results are a tad more interesting. Overall, we had 26% of our staff click on the baseline email, surprisingly, only a small fraction of those, 2 people, were non-technical.  Since the training, our click rate is down to about 2% each month.</a:t>
            </a:r>
          </a:p>
          <a:p>
            <a:endParaRPr lang="en-AU" dirty="0"/>
          </a:p>
          <a:p>
            <a:r>
              <a:rPr lang="en-AU" dirty="0"/>
              <a:t>Moral of the story, don’t always expect your non-technical staff to be the source of your security issues.</a:t>
            </a:r>
          </a:p>
        </p:txBody>
      </p:sp>
      <p:sp>
        <p:nvSpPr>
          <p:cNvPr id="4" name="Slide Number Placeholder 3"/>
          <p:cNvSpPr>
            <a:spLocks noGrp="1"/>
          </p:cNvSpPr>
          <p:nvPr>
            <p:ph type="sldNum" sz="quarter" idx="10"/>
          </p:nvPr>
        </p:nvSpPr>
        <p:spPr/>
        <p:txBody>
          <a:bodyPr/>
          <a:lstStyle/>
          <a:p>
            <a:fld id="{325FB293-4812-4AD5-9D7B-16C5960DBBF9}" type="slidenum">
              <a:rPr lang="en-AU" smtClean="0"/>
              <a:t>19</a:t>
            </a:fld>
            <a:endParaRPr lang="en-AU"/>
          </a:p>
        </p:txBody>
      </p:sp>
    </p:spTree>
    <p:extLst>
      <p:ext uri="{BB962C8B-B14F-4D97-AF65-F5344CB8AC3E}">
        <p14:creationId xmlns:p14="http://schemas.microsoft.com/office/powerpoint/2010/main" val="241824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By all accounts, 2016 was a massive year for information security. We saw a significant number of breach disclosures, breaking records in terms of the number and size of the breaches. We saw a number of older breaches appear for the first time, like those impacting LinkedIn, Myspace and Yahoo. We saw the mirai bot net appear, hit Brian Krebs with a record breaking denial of service attack, then target DynDNS and knocking off Spotify, twitter, GitHub PayPal and more. We also saw a number of breaches where database backups made public, including one impacting the Australian Red Cross.</a:t>
            </a:r>
          </a:p>
        </p:txBody>
      </p:sp>
      <p:sp>
        <p:nvSpPr>
          <p:cNvPr id="4" name="Slide Number Placeholder 3"/>
          <p:cNvSpPr>
            <a:spLocks noGrp="1"/>
          </p:cNvSpPr>
          <p:nvPr>
            <p:ph type="sldNum" sz="quarter" idx="10"/>
          </p:nvPr>
        </p:nvSpPr>
        <p:spPr/>
        <p:txBody>
          <a:bodyPr/>
          <a:lstStyle/>
          <a:p>
            <a:fld id="{325FB293-4812-4AD5-9D7B-16C5960DBBF9}" type="slidenum">
              <a:rPr lang="en-AU" smtClean="0"/>
              <a:t>2</a:t>
            </a:fld>
            <a:endParaRPr lang="en-AU"/>
          </a:p>
        </p:txBody>
      </p:sp>
    </p:spTree>
    <p:extLst>
      <p:ext uri="{BB962C8B-B14F-4D97-AF65-F5344CB8AC3E}">
        <p14:creationId xmlns:p14="http://schemas.microsoft.com/office/powerpoint/2010/main" val="220515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back we are to the infinite loop that is DevOps. So where should we integrate? The answer is, at every single step along the way. Security is something we need to consider at every step, we use to say security is as strong as the weakest link in the chain, well this loop here is your new chain, lets make sure everything is as strong as it can be.</a:t>
            </a:r>
          </a:p>
          <a:p>
            <a:endParaRPr lang="en-AU" dirty="0"/>
          </a:p>
          <a:p>
            <a:r>
              <a:rPr lang="en-AU" dirty="0"/>
              <a:t>Automation is crucial here, we need to be able to integrate our security tools with the rest of the continuous build and release pipeline. If your tool needs to be manually triggered, or cannot feed its results back into a backlog, or into a support ticket system, it isn’t going to succeed.</a:t>
            </a:r>
          </a:p>
        </p:txBody>
      </p:sp>
      <p:sp>
        <p:nvSpPr>
          <p:cNvPr id="4" name="Slide Number Placeholder 3"/>
          <p:cNvSpPr>
            <a:spLocks noGrp="1"/>
          </p:cNvSpPr>
          <p:nvPr>
            <p:ph type="sldNum" sz="quarter" idx="10"/>
          </p:nvPr>
        </p:nvSpPr>
        <p:spPr/>
        <p:txBody>
          <a:bodyPr/>
          <a:lstStyle/>
          <a:p>
            <a:fld id="{325FB293-4812-4AD5-9D7B-16C5960DBBF9}" type="slidenum">
              <a:rPr lang="en-AU" smtClean="0"/>
              <a:t>20</a:t>
            </a:fld>
            <a:endParaRPr lang="en-AU"/>
          </a:p>
        </p:txBody>
      </p:sp>
    </p:spTree>
    <p:extLst>
      <p:ext uri="{BB962C8B-B14F-4D97-AF65-F5344CB8AC3E}">
        <p14:creationId xmlns:p14="http://schemas.microsoft.com/office/powerpoint/2010/main" val="272520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we spoke about earlier, its crucial to involve security teams in the sprint planning and review process, I also believe that you need to consider any security stories or work items as early as you can in your project. Security stories can be complex, and you don’t want them to be rushed towards the end of a project.</a:t>
            </a:r>
          </a:p>
        </p:txBody>
      </p:sp>
      <p:sp>
        <p:nvSpPr>
          <p:cNvPr id="4" name="Slide Number Placeholder 3"/>
          <p:cNvSpPr>
            <a:spLocks noGrp="1"/>
          </p:cNvSpPr>
          <p:nvPr>
            <p:ph type="sldNum" sz="quarter" idx="10"/>
          </p:nvPr>
        </p:nvSpPr>
        <p:spPr/>
        <p:txBody>
          <a:bodyPr/>
          <a:lstStyle/>
          <a:p>
            <a:fld id="{325FB293-4812-4AD5-9D7B-16C5960DBBF9}" type="slidenum">
              <a:rPr lang="en-AU" smtClean="0"/>
              <a:t>21</a:t>
            </a:fld>
            <a:endParaRPr lang="en-AU"/>
          </a:p>
        </p:txBody>
      </p:sp>
    </p:spTree>
    <p:extLst>
      <p:ext uri="{BB962C8B-B14F-4D97-AF65-F5344CB8AC3E}">
        <p14:creationId xmlns:p14="http://schemas.microsoft.com/office/powerpoint/2010/main" val="258682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training reappears. How do we write good code, well, we ensure of developers know how to write good code through proper training.</a:t>
            </a:r>
          </a:p>
          <a:p>
            <a:endParaRPr lang="en-AU" dirty="0"/>
          </a:p>
          <a:p>
            <a:r>
              <a:rPr lang="en-AU" dirty="0"/>
              <a:t>Another thing that I think is crucial at this point is the use of test driven development. If we are writing unit tests for a specific module of code, why not include security tests. That way as the model is then written, we are already working to ensure that it is following security practices.</a:t>
            </a:r>
          </a:p>
          <a:p>
            <a:endParaRPr lang="en-AU" dirty="0"/>
          </a:p>
          <a:p>
            <a:r>
              <a:rPr lang="en-AU" dirty="0"/>
              <a:t>Tooling is also very important here. There are a bunch of IDEs and plugins that will alert a user to bad practices, invest in these to help developers spot problems earlier on. </a:t>
            </a:r>
          </a:p>
          <a:p>
            <a:endParaRPr lang="en-AU" dirty="0"/>
          </a:p>
          <a:p>
            <a:r>
              <a:rPr lang="en-AU" dirty="0"/>
              <a:t>Pull requests, and their associated code reviews are also critical. You should ensure that no one approves their own pull request, no matter the urgency, and you should ensure that whoever is performing the review has received adequate security training. If they are new to the review process, consider using a buddy who has a history of approving high quality code and providing good feedback. Pull Requests with obvious vulnerabilities do not get pushed into pre-production or production environments.</a:t>
            </a:r>
          </a:p>
        </p:txBody>
      </p:sp>
      <p:sp>
        <p:nvSpPr>
          <p:cNvPr id="4" name="Slide Number Placeholder 3"/>
          <p:cNvSpPr>
            <a:spLocks noGrp="1"/>
          </p:cNvSpPr>
          <p:nvPr>
            <p:ph type="sldNum" sz="quarter" idx="10"/>
          </p:nvPr>
        </p:nvSpPr>
        <p:spPr/>
        <p:txBody>
          <a:bodyPr/>
          <a:lstStyle/>
          <a:p>
            <a:fld id="{325FB293-4812-4AD5-9D7B-16C5960DBBF9}" type="slidenum">
              <a:rPr lang="en-AU" smtClean="0"/>
              <a:t>22</a:t>
            </a:fld>
            <a:endParaRPr lang="en-AU"/>
          </a:p>
        </p:txBody>
      </p:sp>
    </p:spTree>
    <p:extLst>
      <p:ext uri="{BB962C8B-B14F-4D97-AF65-F5344CB8AC3E}">
        <p14:creationId xmlns:p14="http://schemas.microsoft.com/office/powerpoint/2010/main" val="458784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During the build process we can look at using static and code analysis tools. The argument over which is better, is as old as the industry, and I am not going to enter it. What is worth noting is that these tools need to be correctly tunned, they often don’t take into account any other mitigations that we might have deployed within your environment. Care needs to be taken with the alerts that they generate.</a:t>
            </a:r>
          </a:p>
          <a:p>
            <a:endParaRPr lang="en-AU" dirty="0"/>
          </a:p>
          <a:p>
            <a:r>
              <a:rPr lang="en-AU" dirty="0"/>
              <a:t>A build that fails its security checks isn’t of high enough quality to proceed further down the pipeline. Ensure that everyone is aware that the expectation is for high quality code to proceed to testing and onwards.</a:t>
            </a:r>
          </a:p>
        </p:txBody>
      </p:sp>
      <p:sp>
        <p:nvSpPr>
          <p:cNvPr id="4" name="Slide Number Placeholder 3"/>
          <p:cNvSpPr>
            <a:spLocks noGrp="1"/>
          </p:cNvSpPr>
          <p:nvPr>
            <p:ph type="sldNum" sz="quarter" idx="10"/>
          </p:nvPr>
        </p:nvSpPr>
        <p:spPr/>
        <p:txBody>
          <a:bodyPr/>
          <a:lstStyle/>
          <a:p>
            <a:fld id="{325FB293-4812-4AD5-9D7B-16C5960DBBF9}" type="slidenum">
              <a:rPr lang="en-AU" smtClean="0"/>
              <a:t>23</a:t>
            </a:fld>
            <a:endParaRPr lang="en-AU"/>
          </a:p>
        </p:txBody>
      </p:sp>
    </p:spTree>
    <p:extLst>
      <p:ext uri="{BB962C8B-B14F-4D97-AF65-F5344CB8AC3E}">
        <p14:creationId xmlns:p14="http://schemas.microsoft.com/office/powerpoint/2010/main" val="4086278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Automated testing is so critical for a DevOps and a DevSecOps project. Testing is how we ensure that our code is up to scratch and its of quality that we would want to deploy it. When Testing, be it unit testing, or automated UI testing, or even formal manual user acceptance testing, include security test cases, that is cases that can be used to ensure the system is performing securely. A simple example of this might be that if a user was to enter SQL injection into a webform, that the form doesn’t output SQL errors.</a:t>
            </a:r>
          </a:p>
          <a:p>
            <a:endParaRPr lang="en-AU" dirty="0"/>
          </a:p>
          <a:p>
            <a:r>
              <a:rPr lang="en-AU" dirty="0"/>
              <a:t>Fuzzing is another technical that is becoming popular, it’s the process of sending random inputs to software to spot security holes. A number of vendors are producing not only great fuzzing tools, but ones that allow for automated tests with integration into our build and release pipelines. Microsoft recently announced Project Springfield, a tool its been testing in house and with customers.</a:t>
            </a:r>
          </a:p>
          <a:p>
            <a:endParaRPr lang="en-AU" dirty="0"/>
          </a:p>
          <a:p>
            <a:r>
              <a:rPr lang="en-AU" dirty="0"/>
              <a:t>Another bit of testing that can be automated, and is so often overlooked is load testing. I can’t believe its 2017, and people still don’t do load testing. Load Testing not only proves that the application infrastructure can handle the load, but it can also help us determine if it can handle more than what is expected, say in the event of an attack. Microsoft includes support for load testing in their VSTS platform.</a:t>
            </a:r>
          </a:p>
          <a:p>
            <a:endParaRPr lang="en-AU" dirty="0"/>
          </a:p>
          <a:p>
            <a:r>
              <a:rPr lang="en-AU" dirty="0"/>
              <a:t>Once again, if the app fails in testing, it doesn’t proceed.</a:t>
            </a:r>
          </a:p>
        </p:txBody>
      </p:sp>
      <p:sp>
        <p:nvSpPr>
          <p:cNvPr id="4" name="Slide Number Placeholder 3"/>
          <p:cNvSpPr>
            <a:spLocks noGrp="1"/>
          </p:cNvSpPr>
          <p:nvPr>
            <p:ph type="sldNum" sz="quarter" idx="10"/>
          </p:nvPr>
        </p:nvSpPr>
        <p:spPr/>
        <p:txBody>
          <a:bodyPr/>
          <a:lstStyle/>
          <a:p>
            <a:fld id="{325FB293-4812-4AD5-9D7B-16C5960DBBF9}" type="slidenum">
              <a:rPr lang="en-AU" smtClean="0"/>
              <a:t>24</a:t>
            </a:fld>
            <a:endParaRPr lang="en-AU"/>
          </a:p>
        </p:txBody>
      </p:sp>
    </p:spTree>
    <p:extLst>
      <p:ext uri="{BB962C8B-B14F-4D97-AF65-F5344CB8AC3E}">
        <p14:creationId xmlns:p14="http://schemas.microsoft.com/office/powerpoint/2010/main" val="2485780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an application gets to the release and deployment stages, we might think there is nothing for us to do; this isn’t the case, at this point, we may have deployed an application into a development or pre-production environment prior to deployment on production. Why not perform an end-to-end vulnerability assessment, scan not just the application but the entire stack, from servers, to databases, to load balancers. This is potentially your first time seeing the application and its supporting elements in </a:t>
            </a:r>
            <a:r>
              <a:rPr lang="en-AU"/>
              <a:t>its entirety, </a:t>
            </a:r>
            <a:r>
              <a:rPr lang="en-AU" dirty="0"/>
              <a:t>make use of the opportunity.</a:t>
            </a:r>
          </a:p>
        </p:txBody>
      </p:sp>
      <p:sp>
        <p:nvSpPr>
          <p:cNvPr id="4" name="Slide Number Placeholder 3"/>
          <p:cNvSpPr>
            <a:spLocks noGrp="1"/>
          </p:cNvSpPr>
          <p:nvPr>
            <p:ph type="sldNum" sz="quarter" idx="10"/>
          </p:nvPr>
        </p:nvSpPr>
        <p:spPr/>
        <p:txBody>
          <a:bodyPr/>
          <a:lstStyle/>
          <a:p>
            <a:fld id="{325FB293-4812-4AD5-9D7B-16C5960DBBF9}" type="slidenum">
              <a:rPr lang="en-AU" smtClean="0"/>
              <a:t>25</a:t>
            </a:fld>
            <a:endParaRPr lang="en-AU"/>
          </a:p>
        </p:txBody>
      </p:sp>
    </p:spTree>
    <p:extLst>
      <p:ext uri="{BB962C8B-B14F-4D97-AF65-F5344CB8AC3E}">
        <p14:creationId xmlns:p14="http://schemas.microsoft.com/office/powerpoint/2010/main" val="3929768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25FB293-4812-4AD5-9D7B-16C5960DBBF9}" type="slidenum">
              <a:rPr lang="en-AU" smtClean="0"/>
              <a:t>27</a:t>
            </a:fld>
            <a:endParaRPr lang="en-AU"/>
          </a:p>
        </p:txBody>
      </p:sp>
    </p:spTree>
    <p:extLst>
      <p:ext uri="{BB962C8B-B14F-4D97-AF65-F5344CB8AC3E}">
        <p14:creationId xmlns:p14="http://schemas.microsoft.com/office/powerpoint/2010/main" val="1582939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25FB293-4812-4AD5-9D7B-16C5960DBBF9}" type="slidenum">
              <a:rPr lang="en-AU" smtClean="0"/>
              <a:t>28</a:t>
            </a:fld>
            <a:endParaRPr lang="en-AU"/>
          </a:p>
        </p:txBody>
      </p:sp>
    </p:spTree>
    <p:extLst>
      <p:ext uri="{BB962C8B-B14F-4D97-AF65-F5344CB8AC3E}">
        <p14:creationId xmlns:p14="http://schemas.microsoft.com/office/powerpoint/2010/main" val="3471998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Yet 2017, politics aside, seems to be gearing up to be even worse. Attackers have laid waste to poorly secured Hadoop, MongoDB, ElasticSearch and CouchDB instances; deleting data and leaving ransom notes. We also saw a suspected DDOS take down Lloyds bank for 2 days.  Recently, we saw an employee delete the wrong folder of files, taking down </a:t>
            </a:r>
            <a:r>
              <a:rPr lang="en-AU" dirty="0" err="1"/>
              <a:t>GitLab</a:t>
            </a:r>
            <a:r>
              <a:rPr lang="en-AU" dirty="0"/>
              <a:t> for several days and finally a 13 year old worm made a reappearance. That’s right, SQL Slammer is back!</a:t>
            </a:r>
          </a:p>
          <a:p>
            <a:endParaRPr lang="en-AU" dirty="0"/>
          </a:p>
          <a:p>
            <a:r>
              <a:rPr lang="en-AU" dirty="0"/>
              <a:t>If this is what happened January, I can’t wait to see how things heat up further.</a:t>
            </a:r>
          </a:p>
        </p:txBody>
      </p:sp>
      <p:sp>
        <p:nvSpPr>
          <p:cNvPr id="4" name="Slide Number Placeholder 3"/>
          <p:cNvSpPr>
            <a:spLocks noGrp="1"/>
          </p:cNvSpPr>
          <p:nvPr>
            <p:ph type="sldNum" sz="quarter" idx="10"/>
          </p:nvPr>
        </p:nvSpPr>
        <p:spPr/>
        <p:txBody>
          <a:bodyPr/>
          <a:lstStyle/>
          <a:p>
            <a:fld id="{325FB293-4812-4AD5-9D7B-16C5960DBBF9}" type="slidenum">
              <a:rPr lang="en-AU" smtClean="0"/>
              <a:t>3</a:t>
            </a:fld>
            <a:endParaRPr lang="en-AU"/>
          </a:p>
        </p:txBody>
      </p:sp>
    </p:spTree>
    <p:extLst>
      <p:ext uri="{BB962C8B-B14F-4D97-AF65-F5344CB8AC3E}">
        <p14:creationId xmlns:p14="http://schemas.microsoft.com/office/powerpoint/2010/main" val="304846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we see a representation of development and operations before the introduction of DevOps. Development would catapult new builds at operations, and they would return with a volley of bugs and issues. Our applications were unstable, deployments were a complex mess and overall our organisations suffered.</a:t>
            </a:r>
          </a:p>
        </p:txBody>
      </p:sp>
      <p:sp>
        <p:nvSpPr>
          <p:cNvPr id="4" name="Slide Number Placeholder 3"/>
          <p:cNvSpPr>
            <a:spLocks noGrp="1"/>
          </p:cNvSpPr>
          <p:nvPr>
            <p:ph type="sldNum" sz="quarter" idx="10"/>
          </p:nvPr>
        </p:nvSpPr>
        <p:spPr/>
        <p:txBody>
          <a:bodyPr/>
          <a:lstStyle/>
          <a:p>
            <a:fld id="{325FB293-4812-4AD5-9D7B-16C5960DBBF9}" type="slidenum">
              <a:rPr lang="en-AU" smtClean="0"/>
              <a:t>4</a:t>
            </a:fld>
            <a:endParaRPr lang="en-AU"/>
          </a:p>
        </p:txBody>
      </p:sp>
    </p:spTree>
    <p:extLst>
      <p:ext uri="{BB962C8B-B14F-4D97-AF65-F5344CB8AC3E}">
        <p14:creationId xmlns:p14="http://schemas.microsoft.com/office/powerpoint/2010/main" val="264119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Along came DevOps, with a promise that we would get two waring factions to act as one, and fight a common enemy, users. DevOps has largely been a success, applications have become more stable, we now have a faster release cycle, with fixes deployed to production often at an hourly basis. Development and Operations is now moving at a speed to which the rest of the business was wanting. Gartner predicted that 2016 was the year DevOps goes mainstream, with 25% of the businesses using DevOps by 2017. HP Enterprise, my old employer went so firmly as to say that within 5 years DevOps will be the norm when it comes to software development.</a:t>
            </a:r>
          </a:p>
        </p:txBody>
      </p:sp>
      <p:sp>
        <p:nvSpPr>
          <p:cNvPr id="4" name="Slide Number Placeholder 3"/>
          <p:cNvSpPr>
            <a:spLocks noGrp="1"/>
          </p:cNvSpPr>
          <p:nvPr>
            <p:ph type="sldNum" sz="quarter" idx="10"/>
          </p:nvPr>
        </p:nvSpPr>
        <p:spPr/>
        <p:txBody>
          <a:bodyPr/>
          <a:lstStyle/>
          <a:p>
            <a:fld id="{325FB293-4812-4AD5-9D7B-16C5960DBBF9}" type="slidenum">
              <a:rPr lang="en-AU" smtClean="0"/>
              <a:t>5</a:t>
            </a:fld>
            <a:endParaRPr lang="en-AU"/>
          </a:p>
        </p:txBody>
      </p:sp>
    </p:spTree>
    <p:extLst>
      <p:ext uri="{BB962C8B-B14F-4D97-AF65-F5344CB8AC3E}">
        <p14:creationId xmlns:p14="http://schemas.microsoft.com/office/powerpoint/2010/main" val="837837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Somehow, in the race to embrace the benefits of DevOps, organisations didn’t include their own security teams. And Whilst we like to think of DevOps as encouraging security, the result has been the wild west. We have insecurely deployed servers, databases and applications. Organisations have forgotten things like backups, and disaster recovery. It really does feel like the dotcom boom, everyone is happy, but the word is crumbing. If 2016 is the year that DevOps goes mainstream, then 2017 will surely be the year that attacks against DevOps becomes the norm.</a:t>
            </a:r>
          </a:p>
        </p:txBody>
      </p:sp>
      <p:sp>
        <p:nvSpPr>
          <p:cNvPr id="4" name="Slide Number Placeholder 3"/>
          <p:cNvSpPr>
            <a:spLocks noGrp="1"/>
          </p:cNvSpPr>
          <p:nvPr>
            <p:ph type="sldNum" sz="quarter" idx="10"/>
          </p:nvPr>
        </p:nvSpPr>
        <p:spPr/>
        <p:txBody>
          <a:bodyPr/>
          <a:lstStyle/>
          <a:p>
            <a:fld id="{325FB293-4812-4AD5-9D7B-16C5960DBBF9}" type="slidenum">
              <a:rPr lang="en-AU" smtClean="0"/>
              <a:t>6</a:t>
            </a:fld>
            <a:endParaRPr lang="en-AU"/>
          </a:p>
        </p:txBody>
      </p:sp>
    </p:spTree>
    <p:extLst>
      <p:ext uri="{BB962C8B-B14F-4D97-AF65-F5344CB8AC3E}">
        <p14:creationId xmlns:p14="http://schemas.microsoft.com/office/powerpoint/2010/main" val="1359123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en-AU" dirty="0"/>
              <a:t>So how do we achieve DevSecOps. We need to start by creating clear and precise communication pathways with streamlined communication. We need to consider security as code, and invest in training. I am going to finish by looking at how we can include security within the DevOps cycle.</a:t>
            </a:r>
          </a:p>
          <a:p>
            <a:endParaRPr lang="en-AU" dirty="0"/>
          </a:p>
        </p:txBody>
      </p:sp>
      <p:sp>
        <p:nvSpPr>
          <p:cNvPr id="4" name="Slide Number Placeholder 3"/>
          <p:cNvSpPr>
            <a:spLocks noGrp="1"/>
          </p:cNvSpPr>
          <p:nvPr>
            <p:ph type="sldNum" sz="quarter" idx="10"/>
          </p:nvPr>
        </p:nvSpPr>
        <p:spPr/>
        <p:txBody>
          <a:bodyPr/>
          <a:lstStyle/>
          <a:p>
            <a:fld id="{325FB293-4812-4AD5-9D7B-16C5960DBBF9}" type="slidenum">
              <a:rPr lang="en-AU" smtClean="0"/>
              <a:t>7</a:t>
            </a:fld>
            <a:endParaRPr lang="en-AU"/>
          </a:p>
        </p:txBody>
      </p:sp>
    </p:spTree>
    <p:extLst>
      <p:ext uri="{BB962C8B-B14F-4D97-AF65-F5344CB8AC3E}">
        <p14:creationId xmlns:p14="http://schemas.microsoft.com/office/powerpoint/2010/main" val="188200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en-AU" dirty="0"/>
              <a:t>This quote from Jess Dodson, a local MVP sums up some of the challenges we are facing within IT right now and in the relationship between the three groups. We’re all in customer service, our users are our customers, we need to understand them and their needs to do our job well. This is so true, but we often forget that these three groups are also customers of each other, and we need to treat those relationships between these three just like any other customer service role. When I get back to Melbourne, I am looking at putting this up and framing it.</a:t>
            </a:r>
          </a:p>
        </p:txBody>
      </p:sp>
      <p:sp>
        <p:nvSpPr>
          <p:cNvPr id="4" name="Slide Number Placeholder 3"/>
          <p:cNvSpPr>
            <a:spLocks noGrp="1"/>
          </p:cNvSpPr>
          <p:nvPr>
            <p:ph type="sldNum" sz="quarter" idx="10"/>
          </p:nvPr>
        </p:nvSpPr>
        <p:spPr/>
        <p:txBody>
          <a:bodyPr/>
          <a:lstStyle/>
          <a:p>
            <a:fld id="{325FB293-4812-4AD5-9D7B-16C5960DBBF9}" type="slidenum">
              <a:rPr lang="en-AU" smtClean="0"/>
              <a:t>8</a:t>
            </a:fld>
            <a:endParaRPr lang="en-AU"/>
          </a:p>
        </p:txBody>
      </p:sp>
    </p:spTree>
    <p:extLst>
      <p:ext uri="{BB962C8B-B14F-4D97-AF65-F5344CB8AC3E}">
        <p14:creationId xmlns:p14="http://schemas.microsoft.com/office/powerpoint/2010/main" val="212080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here we have the three groups. As expected, we have development and operations. </a:t>
            </a:r>
          </a:p>
          <a:p>
            <a:r>
              <a:rPr lang="en-AU" dirty="0"/>
              <a:t>&lt;click&gt;</a:t>
            </a:r>
          </a:p>
          <a:p>
            <a:r>
              <a:rPr lang="en-AU" dirty="0"/>
              <a:t>Now In DevOps, we recognise that these two need to work together to achieve beneficial outcomes. The organisation as a whole, expects development to keep creating new things, new software builds </a:t>
            </a:r>
            <a:r>
              <a:rPr lang="en-AU" dirty="0" err="1"/>
              <a:t>etc</a:t>
            </a:r>
            <a:r>
              <a:rPr lang="en-AU" dirty="0"/>
              <a:t>; to do this, they need ops to provide internet access, workstations, test machines and much more. Converse, the business expects stability from operations which results in ops needing dev to high quality code, and stable applications for them to install. Dev is a customer of operations, but conversely, Operations is a customer of development.</a:t>
            </a:r>
          </a:p>
          <a:p>
            <a:r>
              <a:rPr lang="en-AU" dirty="0"/>
              <a:t>&lt;click&gt;</a:t>
            </a:r>
          </a:p>
          <a:p>
            <a:r>
              <a:rPr lang="en-AU" dirty="0"/>
              <a:t>So where does security fit in? Well security need development to write high quality code, and security is a factor of quality. Security also need operations to do things like patching, vulnerability remediation and replacing old pieces of infrastructure. Security is a customer of development, and operations. </a:t>
            </a:r>
          </a:p>
          <a:p>
            <a:r>
              <a:rPr lang="en-AU" dirty="0"/>
              <a:t>&lt;click&gt;</a:t>
            </a:r>
          </a:p>
          <a:p>
            <a:r>
              <a:rPr lang="en-AU" dirty="0"/>
              <a:t>Now for the bit that most people miss, development and operations are customers of security. Security needs to realise that for the other two teams to succeed, they need guidance, assistance and support.</a:t>
            </a:r>
          </a:p>
          <a:p>
            <a:endParaRPr lang="en-AU" dirty="0"/>
          </a:p>
          <a:p>
            <a:r>
              <a:rPr lang="en-AU" dirty="0"/>
              <a:t>So, how do we support this? The first step is by communicating more effectively with each other.</a:t>
            </a:r>
          </a:p>
          <a:p>
            <a:endParaRPr lang="en-AU" dirty="0"/>
          </a:p>
        </p:txBody>
      </p:sp>
      <p:sp>
        <p:nvSpPr>
          <p:cNvPr id="4" name="Slide Number Placeholder 3"/>
          <p:cNvSpPr>
            <a:spLocks noGrp="1"/>
          </p:cNvSpPr>
          <p:nvPr>
            <p:ph type="sldNum" sz="quarter" idx="10"/>
          </p:nvPr>
        </p:nvSpPr>
        <p:spPr/>
        <p:txBody>
          <a:bodyPr/>
          <a:lstStyle/>
          <a:p>
            <a:fld id="{325FB293-4812-4AD5-9D7B-16C5960DBBF9}" type="slidenum">
              <a:rPr lang="en-AU" smtClean="0"/>
              <a:t>9</a:t>
            </a:fld>
            <a:endParaRPr lang="en-AU"/>
          </a:p>
        </p:txBody>
      </p:sp>
    </p:spTree>
    <p:extLst>
      <p:ext uri="{BB962C8B-B14F-4D97-AF65-F5344CB8AC3E}">
        <p14:creationId xmlns:p14="http://schemas.microsoft.com/office/powerpoint/2010/main" val="1860019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8"/>
            <a:ext cx="12190413" cy="686805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871" y="2405091"/>
            <a:ext cx="7765925" cy="1646683"/>
          </a:xfrm>
        </p:spPr>
        <p:txBody>
          <a:bodyPr anchor="b">
            <a:noAutofit/>
          </a:bodyPr>
          <a:lstStyle>
            <a:lvl1pPr algn="r">
              <a:defRPr sz="5399">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6871" y="4051771"/>
            <a:ext cx="7765925" cy="1097153"/>
          </a:xfrm>
        </p:spPr>
        <p:txBody>
          <a:bodyPr anchor="t"/>
          <a:lstStyle>
            <a:lvl1pPr marL="0" indent="0" algn="r">
              <a:buNone/>
              <a:defRPr>
                <a:solidFill>
                  <a:schemeClr val="tx1">
                    <a:lumMod val="50000"/>
                    <a:lumOff val="50000"/>
                  </a:schemeClr>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7039936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247" y="609741"/>
            <a:ext cx="8595549" cy="3404388"/>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247" y="4471435"/>
            <a:ext cx="8595549" cy="1571326"/>
          </a:xfrm>
        </p:spPr>
        <p:txBody>
          <a:bodyPr anchor="ctr">
            <a:normAutofit/>
          </a:bodyPr>
          <a:lstStyle>
            <a:lvl1pPr marL="0" indent="0" algn="l">
              <a:buNone/>
              <a:defRPr sz="1800">
                <a:solidFill>
                  <a:schemeClr val="tx1">
                    <a:lumMod val="75000"/>
                    <a:lumOff val="25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1712081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213" y="609741"/>
            <a:ext cx="8093080" cy="30233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5961" y="3633041"/>
            <a:ext cx="7223584" cy="381088"/>
          </a:xfrm>
        </p:spPr>
        <p:txBody>
          <a:bodyPr anchor="ctr">
            <a:noAutofit/>
          </a:bodyPr>
          <a:lstStyle>
            <a:lvl1pPr marL="0" indent="0">
              <a:buFontTx/>
              <a:buNone/>
              <a:defRPr sz="1600">
                <a:solidFill>
                  <a:schemeClr val="tx1">
                    <a:lumMod val="50000"/>
                    <a:lumOff val="50000"/>
                  </a:schemeClr>
                </a:solidFill>
              </a:defRPr>
            </a:lvl1pPr>
            <a:lvl2pPr marL="457154" indent="0">
              <a:buFontTx/>
              <a:buNone/>
              <a:defRPr/>
            </a:lvl2pPr>
            <a:lvl3pPr marL="914309" indent="0">
              <a:buFontTx/>
              <a:buNone/>
              <a:defRPr/>
            </a:lvl3pPr>
            <a:lvl4pPr marL="1371463" indent="0">
              <a:buFontTx/>
              <a:buNone/>
              <a:defRPr/>
            </a:lvl4pPr>
            <a:lvl5pPr marL="1828617" indent="0">
              <a:buFontTx/>
              <a:buNone/>
              <a:defRPr/>
            </a:lvl5pPr>
          </a:lstStyle>
          <a:p>
            <a:pPr lvl="0"/>
            <a:r>
              <a:rPr lang="en-US"/>
              <a:t>Edit Master text styles</a:t>
            </a:r>
          </a:p>
        </p:txBody>
      </p:sp>
      <p:sp>
        <p:nvSpPr>
          <p:cNvPr id="3" name="Text Placeholder 2"/>
          <p:cNvSpPr>
            <a:spLocks noGrp="1"/>
          </p:cNvSpPr>
          <p:nvPr>
            <p:ph type="body" idx="1"/>
          </p:nvPr>
        </p:nvSpPr>
        <p:spPr>
          <a:xfrm>
            <a:off x="677247" y="4471435"/>
            <a:ext cx="8595549" cy="1571326"/>
          </a:xfrm>
        </p:spPr>
        <p:txBody>
          <a:bodyPr anchor="ctr">
            <a:normAutofit/>
          </a:bodyPr>
          <a:lstStyle>
            <a:lvl1pPr marL="0" indent="0" algn="l">
              <a:buNone/>
              <a:defRPr sz="1800">
                <a:solidFill>
                  <a:schemeClr val="tx1">
                    <a:lumMod val="75000"/>
                    <a:lumOff val="25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n-US"/>
              <a:t>Edit Master text styles</a:t>
            </a:r>
          </a:p>
        </p:txBody>
      </p:sp>
      <p:sp>
        <p:nvSpPr>
          <p:cNvPr id="20" name="TextBox 19"/>
          <p:cNvSpPr txBox="1"/>
          <p:nvPr/>
        </p:nvSpPr>
        <p:spPr>
          <a:xfrm>
            <a:off x="541799" y="790561"/>
            <a:ext cx="609521" cy="584911"/>
          </a:xfrm>
          <a:prstGeom prst="rect">
            <a:avLst/>
          </a:prstGeom>
        </p:spPr>
        <p:txBody>
          <a:bodyPr vert="horz" lIns="91428" tIns="45714" rIns="91428" bIns="45714" rtlCol="0" anchor="ctr">
            <a:noAutofit/>
          </a:bodyPr>
          <a:lstStyle/>
          <a:p>
            <a:pPr lvl="0"/>
            <a:r>
              <a:rPr lang="en-US" sz="7999" baseline="0" dirty="0">
                <a:ln w="3175" cmpd="sng">
                  <a:noFill/>
                </a:ln>
                <a:solidFill>
                  <a:schemeClr val="accent1"/>
                </a:solidFill>
                <a:effectLst/>
                <a:latin typeface="Arial"/>
              </a:rPr>
              <a:t>“</a:t>
            </a:r>
          </a:p>
        </p:txBody>
      </p:sp>
      <p:sp>
        <p:nvSpPr>
          <p:cNvPr id="22" name="TextBox 21"/>
          <p:cNvSpPr txBox="1"/>
          <p:nvPr/>
        </p:nvSpPr>
        <p:spPr>
          <a:xfrm>
            <a:off x="8891853" y="2887225"/>
            <a:ext cx="609521" cy="584911"/>
          </a:xfrm>
          <a:prstGeom prst="rect">
            <a:avLst/>
          </a:prstGeom>
        </p:spPr>
        <p:txBody>
          <a:bodyPr vert="horz" lIns="91428" tIns="45714" rIns="91428" bIns="45714" rtlCol="0" anchor="ctr">
            <a:noAutofit/>
          </a:bodyPr>
          <a:lstStyle/>
          <a:p>
            <a:pPr lvl="0"/>
            <a:r>
              <a:rPr lang="en-US" sz="7999"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6342201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247" y="1932435"/>
            <a:ext cx="8595549" cy="2596061"/>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247" y="4528496"/>
            <a:ext cx="8595549" cy="1514265"/>
          </a:xfrm>
        </p:spPr>
        <p:txBody>
          <a:bodyPr anchor="t">
            <a:normAutofit/>
          </a:bodyPr>
          <a:lstStyle>
            <a:lvl1pPr marL="0" indent="0" algn="l">
              <a:buNone/>
              <a:defRPr sz="1800">
                <a:solidFill>
                  <a:schemeClr val="tx1">
                    <a:lumMod val="75000"/>
                    <a:lumOff val="25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0137218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213" y="609741"/>
            <a:ext cx="8093080" cy="30233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244" y="4014129"/>
            <a:ext cx="8595550" cy="514367"/>
          </a:xfrm>
        </p:spPr>
        <p:txBody>
          <a:bodyPr anchor="b">
            <a:noAutofit/>
          </a:bodyPr>
          <a:lstStyle>
            <a:lvl1pPr marL="0" indent="0">
              <a:buFontTx/>
              <a:buNone/>
              <a:defRPr sz="2400">
                <a:solidFill>
                  <a:schemeClr val="tx1">
                    <a:lumMod val="75000"/>
                    <a:lumOff val="25000"/>
                  </a:schemeClr>
                </a:solidFill>
              </a:defRPr>
            </a:lvl1pPr>
            <a:lvl2pPr marL="457154" indent="0">
              <a:buFontTx/>
              <a:buNone/>
              <a:defRPr/>
            </a:lvl2pPr>
            <a:lvl3pPr marL="914309" indent="0">
              <a:buFontTx/>
              <a:buNone/>
              <a:defRPr/>
            </a:lvl3pPr>
            <a:lvl4pPr marL="1371463" indent="0">
              <a:buFontTx/>
              <a:buNone/>
              <a:defRPr/>
            </a:lvl4pPr>
            <a:lvl5pPr marL="1828617" indent="0">
              <a:buFontTx/>
              <a:buNone/>
              <a:defRPr/>
            </a:lvl5pPr>
          </a:lstStyle>
          <a:p>
            <a:pPr lvl="0"/>
            <a:r>
              <a:rPr lang="en-US"/>
              <a:t>Edit Master text styles</a:t>
            </a:r>
          </a:p>
        </p:txBody>
      </p:sp>
      <p:sp>
        <p:nvSpPr>
          <p:cNvPr id="3" name="Text Placeholder 2"/>
          <p:cNvSpPr>
            <a:spLocks noGrp="1"/>
          </p:cNvSpPr>
          <p:nvPr>
            <p:ph type="body" idx="1"/>
          </p:nvPr>
        </p:nvSpPr>
        <p:spPr>
          <a:xfrm>
            <a:off x="677247" y="4528496"/>
            <a:ext cx="8595549" cy="1514265"/>
          </a:xfrm>
        </p:spPr>
        <p:txBody>
          <a:bodyPr anchor="t">
            <a:normAutofit/>
          </a:bodyPr>
          <a:lstStyle>
            <a:lvl1pPr marL="0" indent="0" algn="l">
              <a:buNone/>
              <a:defRPr sz="1800">
                <a:solidFill>
                  <a:schemeClr val="tx1">
                    <a:lumMod val="50000"/>
                    <a:lumOff val="50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n-US"/>
              <a:t>Edit Master text styles</a:t>
            </a:r>
          </a:p>
        </p:txBody>
      </p:sp>
      <p:sp>
        <p:nvSpPr>
          <p:cNvPr id="24" name="TextBox 23"/>
          <p:cNvSpPr txBox="1"/>
          <p:nvPr/>
        </p:nvSpPr>
        <p:spPr>
          <a:xfrm>
            <a:off x="541799" y="790561"/>
            <a:ext cx="609521" cy="584911"/>
          </a:xfrm>
          <a:prstGeom prst="rect">
            <a:avLst/>
          </a:prstGeom>
        </p:spPr>
        <p:txBody>
          <a:bodyPr vert="horz" lIns="91428" tIns="45714" rIns="91428" bIns="45714" rtlCol="0" anchor="ctr">
            <a:noAutofit/>
          </a:bodyPr>
          <a:lstStyle/>
          <a:p>
            <a:pPr lvl="0"/>
            <a:r>
              <a:rPr lang="en-US" sz="7999" baseline="0" dirty="0">
                <a:ln w="3175" cmpd="sng">
                  <a:noFill/>
                </a:ln>
                <a:solidFill>
                  <a:schemeClr val="accent1"/>
                </a:solidFill>
                <a:effectLst/>
                <a:latin typeface="Arial"/>
              </a:rPr>
              <a:t>“</a:t>
            </a:r>
          </a:p>
        </p:txBody>
      </p:sp>
      <p:sp>
        <p:nvSpPr>
          <p:cNvPr id="25" name="TextBox 24"/>
          <p:cNvSpPr txBox="1"/>
          <p:nvPr/>
        </p:nvSpPr>
        <p:spPr>
          <a:xfrm>
            <a:off x="8891853" y="2887225"/>
            <a:ext cx="609521" cy="584911"/>
          </a:xfrm>
          <a:prstGeom prst="rect">
            <a:avLst/>
          </a:prstGeom>
        </p:spPr>
        <p:txBody>
          <a:bodyPr vert="horz" lIns="91428" tIns="45714" rIns="91428" bIns="45714" rtlCol="0" anchor="ctr">
            <a:noAutofit/>
          </a:bodyPr>
          <a:lstStyle/>
          <a:p>
            <a:pPr lvl="0"/>
            <a:r>
              <a:rPr lang="en-US" sz="7999"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931733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10" y="609741"/>
            <a:ext cx="8587085" cy="30233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244" y="4014129"/>
            <a:ext cx="8595550" cy="514367"/>
          </a:xfrm>
        </p:spPr>
        <p:txBody>
          <a:bodyPr anchor="b">
            <a:noAutofit/>
          </a:bodyPr>
          <a:lstStyle>
            <a:lvl1pPr marL="0" indent="0">
              <a:buFontTx/>
              <a:buNone/>
              <a:defRPr sz="2400">
                <a:solidFill>
                  <a:schemeClr val="accent1"/>
                </a:solidFill>
              </a:defRPr>
            </a:lvl1pPr>
            <a:lvl2pPr marL="457154" indent="0">
              <a:buFontTx/>
              <a:buNone/>
              <a:defRPr/>
            </a:lvl2pPr>
            <a:lvl3pPr marL="914309" indent="0">
              <a:buFontTx/>
              <a:buNone/>
              <a:defRPr/>
            </a:lvl3pPr>
            <a:lvl4pPr marL="1371463" indent="0">
              <a:buFontTx/>
              <a:buNone/>
              <a:defRPr/>
            </a:lvl4pPr>
            <a:lvl5pPr marL="1828617" indent="0">
              <a:buFontTx/>
              <a:buNone/>
              <a:defRPr/>
            </a:lvl5pPr>
          </a:lstStyle>
          <a:p>
            <a:pPr lvl="0"/>
            <a:r>
              <a:rPr lang="en-US"/>
              <a:t>Edit Master text styles</a:t>
            </a:r>
          </a:p>
        </p:txBody>
      </p:sp>
      <p:sp>
        <p:nvSpPr>
          <p:cNvPr id="3" name="Text Placeholder 2"/>
          <p:cNvSpPr>
            <a:spLocks noGrp="1"/>
          </p:cNvSpPr>
          <p:nvPr>
            <p:ph type="body" idx="1"/>
          </p:nvPr>
        </p:nvSpPr>
        <p:spPr>
          <a:xfrm>
            <a:off x="677247" y="4528496"/>
            <a:ext cx="8595549" cy="1514265"/>
          </a:xfrm>
        </p:spPr>
        <p:txBody>
          <a:bodyPr anchor="t">
            <a:normAutofit/>
          </a:bodyPr>
          <a:lstStyle>
            <a:lvl1pPr marL="0" indent="0" algn="l">
              <a:buNone/>
              <a:defRPr sz="1800">
                <a:solidFill>
                  <a:schemeClr val="tx1">
                    <a:lumMod val="50000"/>
                    <a:lumOff val="50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330708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5506918"/>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6636" y="609741"/>
            <a:ext cx="1304573" cy="525266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247" y="609741"/>
            <a:ext cx="7059231" cy="525266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2401131"/>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Freestyle_Black">
    <p:bg>
      <p:bgRef idx="1001">
        <a:schemeClr val="bg2"/>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38622" y="333450"/>
            <a:ext cx="10048720" cy="1143265"/>
          </a:xfrm>
        </p:spPr>
        <p:txBody>
          <a:bodyPr/>
          <a:lstStyle>
            <a:lvl1pPr>
              <a:defRPr>
                <a:solidFill>
                  <a:schemeClr val="accent1"/>
                </a:solidFill>
              </a:defRPr>
            </a:lvl1pPr>
          </a:lstStyle>
          <a:p>
            <a:r>
              <a:rPr lang="en-AU" noProof="0" dirty="0"/>
              <a:t>Click to add title</a:t>
            </a:r>
          </a:p>
        </p:txBody>
      </p:sp>
      <p:sp>
        <p:nvSpPr>
          <p:cNvPr id="13" name="Content Placeholder 2"/>
          <p:cNvSpPr>
            <a:spLocks noGrp="1"/>
          </p:cNvSpPr>
          <p:nvPr>
            <p:ph idx="1" hasCustomPrompt="1"/>
          </p:nvPr>
        </p:nvSpPr>
        <p:spPr>
          <a:xfrm>
            <a:off x="838622" y="1694577"/>
            <a:ext cx="10048720" cy="4527011"/>
          </a:xfrm>
        </p:spPr>
        <p:txBody>
          <a:bodyPr/>
          <a:lstStyle>
            <a:lvl1pPr>
              <a:buClr>
                <a:srgbClr val="E5007E"/>
              </a:buClr>
              <a:defRPr spc="0" baseline="0">
                <a:solidFill>
                  <a:schemeClr val="bg1"/>
                </a:solidFill>
              </a:defRPr>
            </a:lvl1pPr>
            <a:lvl2pPr>
              <a:buClr>
                <a:srgbClr val="E5007E"/>
              </a:buClr>
              <a:defRPr spc="0" baseline="0">
                <a:solidFill>
                  <a:schemeClr val="bg1"/>
                </a:solidFill>
              </a:defRPr>
            </a:lvl2pPr>
            <a:lvl3pPr>
              <a:buClr>
                <a:srgbClr val="E5007E"/>
              </a:buClr>
              <a:defRPr spc="0" baseline="0">
                <a:solidFill>
                  <a:schemeClr val="bg1"/>
                </a:solidFill>
              </a:defRPr>
            </a:lvl3pPr>
            <a:lvl4pPr>
              <a:buClr>
                <a:srgbClr val="E5007E"/>
              </a:buClr>
              <a:defRPr spc="0" baseline="0">
                <a:solidFill>
                  <a:schemeClr val="bg1"/>
                </a:solidFill>
              </a:defRPr>
            </a:lvl4pPr>
            <a:lvl5pPr>
              <a:buClr>
                <a:srgbClr val="E5007E"/>
              </a:buClr>
              <a:defRPr spc="0" baseline="0">
                <a:solidFill>
                  <a:schemeClr val="bg1"/>
                </a:solidFill>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06201081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981521"/>
            <a:ext cx="9504878" cy="3744417"/>
          </a:xfrm>
        </p:spPr>
        <p:txBody>
          <a:bodyPr anchor="t"/>
          <a:lstStyle>
            <a:lvl1pPr algn="l">
              <a:lnSpc>
                <a:spcPts val="9600"/>
              </a:lnSpc>
              <a:defRPr sz="9600" b="0" i="1" cap="none" spc="-300" baseline="0">
                <a:solidFill>
                  <a:schemeClr val="bg1"/>
                </a:solidFill>
              </a:defRPr>
            </a:lvl1pPr>
          </a:lstStyle>
          <a:p>
            <a:r>
              <a:rPr lang="en-AU" noProof="0" dirty="0"/>
              <a:t>Quote slide</a:t>
            </a:r>
          </a:p>
        </p:txBody>
      </p:sp>
      <p:sp>
        <p:nvSpPr>
          <p:cNvPr id="10" name="Subtitle 2"/>
          <p:cNvSpPr>
            <a:spLocks noGrp="1"/>
          </p:cNvSpPr>
          <p:nvPr>
            <p:ph type="subTitle" idx="1" hasCustomPrompt="1"/>
          </p:nvPr>
        </p:nvSpPr>
        <p:spPr>
          <a:xfrm>
            <a:off x="838800" y="4725938"/>
            <a:ext cx="9504877" cy="1008112"/>
          </a:xfrm>
        </p:spPr>
        <p:txBody>
          <a:bodyPr/>
          <a:lstStyle>
            <a:lvl1pPr marL="0" indent="0" algn="l">
              <a:spcBef>
                <a:spcPts val="0"/>
              </a:spcBef>
              <a:buNone/>
              <a:defRPr sz="4200" spc="0" baseline="0">
                <a:solidFill>
                  <a:schemeClr val="bg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n-AU" noProof="0" dirty="0"/>
              <a:t>Click to add quote source</a:t>
            </a:r>
          </a:p>
        </p:txBody>
      </p:sp>
    </p:spTree>
    <p:extLst>
      <p:ext uri="{BB962C8B-B14F-4D97-AF65-F5344CB8AC3E}">
        <p14:creationId xmlns:p14="http://schemas.microsoft.com/office/powerpoint/2010/main" val="1236266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0078" y="261442"/>
            <a:ext cx="2500792" cy="864096"/>
          </a:xfrm>
        </p:spPr>
        <p:txBody>
          <a:bodyPr/>
          <a:lstStyle>
            <a:lvl1pPr>
              <a:lnSpc>
                <a:spcPts val="2600"/>
              </a:lnSpc>
              <a:defRPr sz="2600" spc="-100" baseline="0">
                <a:solidFill>
                  <a:schemeClr val="accent1"/>
                </a:solidFill>
              </a:defRPr>
            </a:lvl1pPr>
          </a:lstStyle>
          <a:p>
            <a:r>
              <a:rPr lang="en-AU" noProof="0" dirty="0"/>
              <a:t>Click to add title</a:t>
            </a:r>
          </a:p>
        </p:txBody>
      </p:sp>
      <p:sp>
        <p:nvSpPr>
          <p:cNvPr id="3" name="Content Placeholder 2"/>
          <p:cNvSpPr>
            <a:spLocks noGrp="1"/>
          </p:cNvSpPr>
          <p:nvPr>
            <p:ph idx="1" hasCustomPrompt="1"/>
          </p:nvPr>
        </p:nvSpPr>
        <p:spPr>
          <a:xfrm>
            <a:off x="570078" y="1197546"/>
            <a:ext cx="2140752" cy="4527011"/>
          </a:xfrm>
        </p:spPr>
        <p:txBody>
          <a:bodyPr/>
          <a:lstStyle>
            <a:lvl1pPr marL="179388" indent="-179388">
              <a:buClrTx/>
              <a:defRPr sz="2000" spc="0" baseline="0">
                <a:solidFill>
                  <a:schemeClr val="bg1"/>
                </a:solidFill>
              </a:defRPr>
            </a:lvl1pPr>
            <a:lvl2pPr marL="358775" indent="-179388">
              <a:buClrTx/>
              <a:defRPr sz="2000" spc="0" baseline="0">
                <a:solidFill>
                  <a:schemeClr val="bg1"/>
                </a:solidFill>
              </a:defRPr>
            </a:lvl2pPr>
            <a:lvl3pPr marL="538163" indent="-179388">
              <a:buClrTx/>
              <a:defRPr sz="2000" spc="0" baseline="0">
                <a:solidFill>
                  <a:schemeClr val="bg1"/>
                </a:solidFill>
              </a:defRPr>
            </a:lvl3pPr>
            <a:lvl4pPr marL="717550" indent="-179388">
              <a:buClrTx/>
              <a:defRPr sz="2000" spc="0" baseline="0">
                <a:solidFill>
                  <a:schemeClr val="bg1"/>
                </a:solidFill>
              </a:defRPr>
            </a:lvl4pPr>
            <a:lvl5pPr marL="896938" indent="-179388">
              <a:buClrTx/>
              <a:defRPr sz="2000" spc="0" baseline="0">
                <a:solidFill>
                  <a:schemeClr val="bg1"/>
                </a:solidFill>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316582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678070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1">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246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9" cy="6859269"/>
          </a:xfrm>
          <a:prstGeom prst="rect">
            <a:avLst/>
          </a:prstGeom>
        </p:spPr>
      </p:pic>
    </p:spTree>
    <p:extLst>
      <p:ext uri="{BB962C8B-B14F-4D97-AF65-F5344CB8AC3E}">
        <p14:creationId xmlns:p14="http://schemas.microsoft.com/office/powerpoint/2010/main" val="3532810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Freestyle_White">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38622" y="333450"/>
            <a:ext cx="10048720" cy="1143265"/>
          </a:xfrm>
        </p:spPr>
        <p:txBody>
          <a:bodyPr/>
          <a:lstStyle>
            <a:lvl1pPr>
              <a:defRPr>
                <a:solidFill>
                  <a:schemeClr val="accent1"/>
                </a:solidFill>
              </a:defRPr>
            </a:lvl1pPr>
          </a:lstStyle>
          <a:p>
            <a:r>
              <a:rPr lang="en-AU" noProof="0" dirty="0"/>
              <a:t>Click to add title</a:t>
            </a:r>
          </a:p>
        </p:txBody>
      </p:sp>
      <p:sp>
        <p:nvSpPr>
          <p:cNvPr id="13" name="Content Placeholder 2"/>
          <p:cNvSpPr>
            <a:spLocks noGrp="1"/>
          </p:cNvSpPr>
          <p:nvPr>
            <p:ph idx="1" hasCustomPrompt="1"/>
          </p:nvPr>
        </p:nvSpPr>
        <p:spPr>
          <a:xfrm>
            <a:off x="838622" y="1694577"/>
            <a:ext cx="10048720" cy="4527011"/>
          </a:xfrm>
        </p:spPr>
        <p:txBody>
          <a:bodyPr/>
          <a:lstStyle>
            <a:lvl1pPr>
              <a:buClr>
                <a:srgbClr val="E5007E"/>
              </a:buClr>
              <a:defRPr spc="0" baseline="0"/>
            </a:lvl1pPr>
            <a:lvl2pPr>
              <a:buClr>
                <a:srgbClr val="E5007E"/>
              </a:buClr>
              <a:defRPr spc="0" baseline="0"/>
            </a:lvl2pPr>
            <a:lvl3pPr>
              <a:buClr>
                <a:srgbClr val="E5007E"/>
              </a:buClr>
              <a:defRPr spc="0" baseline="0"/>
            </a:lvl3pPr>
            <a:lvl4pPr>
              <a:buClr>
                <a:srgbClr val="E5007E"/>
              </a:buClr>
              <a:defRPr spc="0" baseline="0"/>
            </a:lvl4pPr>
            <a:lvl5pPr>
              <a:buClr>
                <a:srgbClr val="E5007E"/>
              </a:buClr>
              <a:defRPr spc="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4029328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AU" noProof="0" dirty="0"/>
              <a:t>Click to add title</a:t>
            </a:r>
          </a:p>
        </p:txBody>
      </p:sp>
      <p:sp>
        <p:nvSpPr>
          <p:cNvPr id="3" name="Content Placeholder 2"/>
          <p:cNvSpPr>
            <a:spLocks noGrp="1"/>
          </p:cNvSpPr>
          <p:nvPr>
            <p:ph idx="1" hasCustomPrompt="1"/>
          </p:nvPr>
        </p:nvSpPr>
        <p:spPr>
          <a:xfrm>
            <a:off x="905853" y="4409631"/>
            <a:ext cx="2683380" cy="1854687"/>
          </a:xfrm>
        </p:spPr>
        <p:txBody>
          <a:bodyPr/>
          <a:lstStyle>
            <a:lvl1pPr marL="179388" indent="-179388">
              <a:buClrTx/>
              <a:defRPr sz="2000" spc="0" baseline="0"/>
            </a:lvl1pPr>
            <a:lvl2pPr marL="358775" indent="-179388">
              <a:buClrTx/>
              <a:defRPr sz="2000" spc="0" baseline="0"/>
            </a:lvl2pPr>
            <a:lvl3pPr marL="538163" indent="-179388">
              <a:buClrTx/>
              <a:defRPr sz="2000" spc="0" baseline="0"/>
            </a:lvl3pPr>
            <a:lvl4pPr marL="717550" indent="-179388">
              <a:buClrTx/>
              <a:defRPr sz="2000" spc="0" baseline="0"/>
            </a:lvl4pPr>
            <a:lvl5pPr marL="896938" indent="-179388">
              <a:buClrTx/>
              <a:defRPr sz="2000" spc="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8" name="Text Placeholder 2"/>
          <p:cNvSpPr>
            <a:spLocks noGrp="1"/>
          </p:cNvSpPr>
          <p:nvPr>
            <p:ph type="body" idx="13" hasCustomPrompt="1"/>
          </p:nvPr>
        </p:nvSpPr>
        <p:spPr>
          <a:xfrm>
            <a:off x="905853" y="1743341"/>
            <a:ext cx="2808000" cy="338033"/>
          </a:xfrm>
        </p:spPr>
        <p:txBody>
          <a:bodyPr anchor="b"/>
          <a:lstStyle>
            <a:lvl1pPr marL="0" indent="0">
              <a:spcBef>
                <a:spcPts val="0"/>
              </a:spcBef>
              <a:buNone/>
              <a:defRPr sz="1200" b="1" spc="0" baseline="0"/>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Click to add heading</a:t>
            </a:r>
          </a:p>
        </p:txBody>
      </p:sp>
      <p:sp>
        <p:nvSpPr>
          <p:cNvPr id="9" name="Picture Placeholder 8"/>
          <p:cNvSpPr>
            <a:spLocks noGrp="1"/>
          </p:cNvSpPr>
          <p:nvPr>
            <p:ph type="pic" sz="quarter" idx="14" hasCustomPrompt="1"/>
          </p:nvPr>
        </p:nvSpPr>
        <p:spPr>
          <a:xfrm>
            <a:off x="905853" y="2116557"/>
            <a:ext cx="2808000" cy="2156339"/>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11" name="Content Placeholder 2"/>
          <p:cNvSpPr>
            <a:spLocks noGrp="1"/>
          </p:cNvSpPr>
          <p:nvPr>
            <p:ph idx="15" hasCustomPrompt="1"/>
          </p:nvPr>
        </p:nvSpPr>
        <p:spPr>
          <a:xfrm>
            <a:off x="4187438" y="4409631"/>
            <a:ext cx="2683380" cy="1854687"/>
          </a:xfrm>
        </p:spPr>
        <p:txBody>
          <a:bodyPr/>
          <a:lstStyle>
            <a:lvl1pPr marL="179388" indent="-179388">
              <a:buClrTx/>
              <a:defRPr sz="2000" spc="0" baseline="0"/>
            </a:lvl1pPr>
            <a:lvl2pPr marL="358775" indent="-179388">
              <a:buClrTx/>
              <a:defRPr sz="2000" spc="0" baseline="0"/>
            </a:lvl2pPr>
            <a:lvl3pPr marL="538163" indent="-179388">
              <a:buClrTx/>
              <a:defRPr sz="2000" spc="0" baseline="0"/>
            </a:lvl3pPr>
            <a:lvl4pPr marL="717550" indent="-179388">
              <a:buClrTx/>
              <a:defRPr sz="2000" spc="0" baseline="0"/>
            </a:lvl4pPr>
            <a:lvl5pPr marL="896938" indent="-179388">
              <a:buClrTx/>
              <a:defRPr sz="2000" spc="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2" name="Text Placeholder 2"/>
          <p:cNvSpPr>
            <a:spLocks noGrp="1"/>
          </p:cNvSpPr>
          <p:nvPr>
            <p:ph type="body" idx="16" hasCustomPrompt="1"/>
          </p:nvPr>
        </p:nvSpPr>
        <p:spPr>
          <a:xfrm>
            <a:off x="4187438" y="1743341"/>
            <a:ext cx="2808000" cy="338033"/>
          </a:xfrm>
        </p:spPr>
        <p:txBody>
          <a:bodyPr anchor="b"/>
          <a:lstStyle>
            <a:lvl1pPr marL="0" indent="0">
              <a:spcBef>
                <a:spcPts val="0"/>
              </a:spcBef>
              <a:buNone/>
              <a:defRPr sz="1200" b="1" spc="0" baseline="0"/>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Click to add heading</a:t>
            </a:r>
          </a:p>
        </p:txBody>
      </p:sp>
      <p:sp>
        <p:nvSpPr>
          <p:cNvPr id="13" name="Picture Placeholder 8"/>
          <p:cNvSpPr>
            <a:spLocks noGrp="1"/>
          </p:cNvSpPr>
          <p:nvPr>
            <p:ph type="pic" sz="quarter" idx="17" hasCustomPrompt="1"/>
          </p:nvPr>
        </p:nvSpPr>
        <p:spPr>
          <a:xfrm>
            <a:off x="4187438" y="2116557"/>
            <a:ext cx="2808000" cy="2156339"/>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14" name="Content Placeholder 2"/>
          <p:cNvSpPr>
            <a:spLocks noGrp="1"/>
          </p:cNvSpPr>
          <p:nvPr>
            <p:ph idx="18" hasCustomPrompt="1"/>
          </p:nvPr>
        </p:nvSpPr>
        <p:spPr>
          <a:xfrm>
            <a:off x="7434840" y="4409631"/>
            <a:ext cx="2683380" cy="1854687"/>
          </a:xfrm>
        </p:spPr>
        <p:txBody>
          <a:bodyPr/>
          <a:lstStyle>
            <a:lvl1pPr marL="179388" indent="-179388">
              <a:buClrTx/>
              <a:defRPr sz="2000" spc="-50" baseline="0"/>
            </a:lvl1pPr>
            <a:lvl2pPr marL="358775" indent="-179388">
              <a:buClrTx/>
              <a:defRPr sz="2000" spc="-50" baseline="0"/>
            </a:lvl2pPr>
            <a:lvl3pPr marL="538163" indent="-179388">
              <a:buClrTx/>
              <a:defRPr sz="2000" spc="-50" baseline="0"/>
            </a:lvl3pPr>
            <a:lvl4pPr marL="717550" indent="-179388">
              <a:buClrTx/>
              <a:defRPr sz="2000" spc="-50" baseline="0"/>
            </a:lvl4pPr>
            <a:lvl5pPr marL="896938" indent="-179388">
              <a:buClrTx/>
              <a:defRPr sz="2000" spc="-5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5" name="Text Placeholder 2"/>
          <p:cNvSpPr>
            <a:spLocks noGrp="1"/>
          </p:cNvSpPr>
          <p:nvPr>
            <p:ph type="body" idx="19" hasCustomPrompt="1"/>
          </p:nvPr>
        </p:nvSpPr>
        <p:spPr>
          <a:xfrm>
            <a:off x="7434840" y="1743341"/>
            <a:ext cx="2808000" cy="338033"/>
          </a:xfrm>
        </p:spPr>
        <p:txBody>
          <a:bodyPr anchor="b"/>
          <a:lstStyle>
            <a:lvl1pPr marL="0" indent="0">
              <a:spcBef>
                <a:spcPts val="0"/>
              </a:spcBef>
              <a:buNone/>
              <a:defRPr sz="1200" b="1" spc="0" baseline="0"/>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Click to add heading</a:t>
            </a:r>
          </a:p>
        </p:txBody>
      </p:sp>
      <p:sp>
        <p:nvSpPr>
          <p:cNvPr id="16" name="Picture Placeholder 8"/>
          <p:cNvSpPr>
            <a:spLocks noGrp="1"/>
          </p:cNvSpPr>
          <p:nvPr>
            <p:ph type="pic" sz="quarter" idx="20" hasCustomPrompt="1"/>
          </p:nvPr>
        </p:nvSpPr>
        <p:spPr>
          <a:xfrm>
            <a:off x="7434840" y="2116557"/>
            <a:ext cx="2808000" cy="2156339"/>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Tree>
    <p:extLst>
      <p:ext uri="{BB962C8B-B14F-4D97-AF65-F5344CB8AC3E}">
        <p14:creationId xmlns:p14="http://schemas.microsoft.com/office/powerpoint/2010/main" val="849222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ar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B0F0"/>
                </a:solidFill>
              </a:defRPr>
            </a:lvl1pPr>
          </a:lstStyle>
          <a:p>
            <a:r>
              <a:rPr lang="en-AU" noProof="0" dirty="0"/>
              <a:t>Click to add title</a:t>
            </a:r>
          </a:p>
        </p:txBody>
      </p:sp>
      <p:sp>
        <p:nvSpPr>
          <p:cNvPr id="8" name="Text Placeholder 2"/>
          <p:cNvSpPr>
            <a:spLocks noGrp="1"/>
          </p:cNvSpPr>
          <p:nvPr>
            <p:ph type="body" idx="13" hasCustomPrompt="1"/>
          </p:nvPr>
        </p:nvSpPr>
        <p:spPr>
          <a:xfrm>
            <a:off x="905853" y="1743341"/>
            <a:ext cx="2093009" cy="338033"/>
          </a:xfrm>
        </p:spPr>
        <p:txBody>
          <a:bodyPr anchor="b"/>
          <a:lstStyle>
            <a:lvl1pPr marL="0" indent="0">
              <a:spcBef>
                <a:spcPts val="0"/>
              </a:spcBef>
              <a:buNone/>
              <a:defRPr sz="1200" b="1" spc="0" baseline="0"/>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Click to add heading</a:t>
            </a:r>
          </a:p>
        </p:txBody>
      </p:sp>
      <p:sp>
        <p:nvSpPr>
          <p:cNvPr id="9" name="Picture Placeholder 8"/>
          <p:cNvSpPr>
            <a:spLocks noGrp="1"/>
          </p:cNvSpPr>
          <p:nvPr>
            <p:ph type="pic" sz="quarter" idx="14" hasCustomPrompt="1"/>
          </p:nvPr>
        </p:nvSpPr>
        <p:spPr>
          <a:xfrm>
            <a:off x="905853" y="266815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17" name="Text Placeholder 2"/>
          <p:cNvSpPr>
            <a:spLocks noGrp="1"/>
          </p:cNvSpPr>
          <p:nvPr>
            <p:ph type="body" idx="15" hasCustomPrompt="1"/>
          </p:nvPr>
        </p:nvSpPr>
        <p:spPr>
          <a:xfrm>
            <a:off x="905852" y="212652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23" name="Text Placeholder 2"/>
          <p:cNvSpPr>
            <a:spLocks noGrp="1"/>
          </p:cNvSpPr>
          <p:nvPr>
            <p:ph type="body" idx="16" hasCustomPrompt="1"/>
          </p:nvPr>
        </p:nvSpPr>
        <p:spPr>
          <a:xfrm>
            <a:off x="3290130" y="1743341"/>
            <a:ext cx="6947732" cy="338033"/>
          </a:xfrm>
        </p:spPr>
        <p:txBody>
          <a:bodyPr anchor="b"/>
          <a:lstStyle>
            <a:lvl1pPr marL="0" indent="0">
              <a:spcBef>
                <a:spcPts val="0"/>
              </a:spcBef>
              <a:buNone/>
              <a:defRPr sz="1200" b="1" spc="0" baseline="0"/>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Click to add heading</a:t>
            </a:r>
          </a:p>
        </p:txBody>
      </p:sp>
      <p:sp>
        <p:nvSpPr>
          <p:cNvPr id="40" name="Picture Placeholder 8"/>
          <p:cNvSpPr>
            <a:spLocks noGrp="1"/>
          </p:cNvSpPr>
          <p:nvPr>
            <p:ph type="pic" sz="quarter" idx="33" hasCustomPrompt="1"/>
          </p:nvPr>
        </p:nvSpPr>
        <p:spPr>
          <a:xfrm>
            <a:off x="3286894" y="266815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41" name="Text Placeholder 2"/>
          <p:cNvSpPr>
            <a:spLocks noGrp="1"/>
          </p:cNvSpPr>
          <p:nvPr>
            <p:ph type="body" idx="34" hasCustomPrompt="1"/>
          </p:nvPr>
        </p:nvSpPr>
        <p:spPr>
          <a:xfrm>
            <a:off x="3286893" y="212652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42" name="Picture Placeholder 8"/>
          <p:cNvSpPr>
            <a:spLocks noGrp="1"/>
          </p:cNvSpPr>
          <p:nvPr>
            <p:ph type="pic" sz="quarter" idx="35" hasCustomPrompt="1"/>
          </p:nvPr>
        </p:nvSpPr>
        <p:spPr>
          <a:xfrm>
            <a:off x="3286894" y="477398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43" name="Text Placeholder 2"/>
          <p:cNvSpPr>
            <a:spLocks noGrp="1"/>
          </p:cNvSpPr>
          <p:nvPr>
            <p:ph type="body" idx="36" hasCustomPrompt="1"/>
          </p:nvPr>
        </p:nvSpPr>
        <p:spPr>
          <a:xfrm>
            <a:off x="3286893" y="423235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44" name="Picture Placeholder 8"/>
          <p:cNvSpPr>
            <a:spLocks noGrp="1"/>
          </p:cNvSpPr>
          <p:nvPr>
            <p:ph type="pic" sz="quarter" idx="37" hasCustomPrompt="1"/>
          </p:nvPr>
        </p:nvSpPr>
        <p:spPr>
          <a:xfrm>
            <a:off x="5087094" y="266815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45" name="Text Placeholder 2"/>
          <p:cNvSpPr>
            <a:spLocks noGrp="1"/>
          </p:cNvSpPr>
          <p:nvPr>
            <p:ph type="body" idx="38" hasCustomPrompt="1"/>
          </p:nvPr>
        </p:nvSpPr>
        <p:spPr>
          <a:xfrm>
            <a:off x="5087093" y="212652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46" name="Picture Placeholder 8"/>
          <p:cNvSpPr>
            <a:spLocks noGrp="1"/>
          </p:cNvSpPr>
          <p:nvPr>
            <p:ph type="pic" sz="quarter" idx="39" hasCustomPrompt="1"/>
          </p:nvPr>
        </p:nvSpPr>
        <p:spPr>
          <a:xfrm>
            <a:off x="5087094" y="477398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47" name="Text Placeholder 2"/>
          <p:cNvSpPr>
            <a:spLocks noGrp="1"/>
          </p:cNvSpPr>
          <p:nvPr>
            <p:ph type="body" idx="40" hasCustomPrompt="1"/>
          </p:nvPr>
        </p:nvSpPr>
        <p:spPr>
          <a:xfrm>
            <a:off x="5087093" y="423235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48" name="Picture Placeholder 8"/>
          <p:cNvSpPr>
            <a:spLocks noGrp="1"/>
          </p:cNvSpPr>
          <p:nvPr>
            <p:ph type="pic" sz="quarter" idx="41" hasCustomPrompt="1"/>
          </p:nvPr>
        </p:nvSpPr>
        <p:spPr>
          <a:xfrm>
            <a:off x="6887294" y="266815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49" name="Text Placeholder 2"/>
          <p:cNvSpPr>
            <a:spLocks noGrp="1"/>
          </p:cNvSpPr>
          <p:nvPr>
            <p:ph type="body" idx="42" hasCustomPrompt="1"/>
          </p:nvPr>
        </p:nvSpPr>
        <p:spPr>
          <a:xfrm>
            <a:off x="6887293" y="212652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50" name="Picture Placeholder 8"/>
          <p:cNvSpPr>
            <a:spLocks noGrp="1"/>
          </p:cNvSpPr>
          <p:nvPr>
            <p:ph type="pic" sz="quarter" idx="43" hasCustomPrompt="1"/>
          </p:nvPr>
        </p:nvSpPr>
        <p:spPr>
          <a:xfrm>
            <a:off x="6887294" y="477398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51" name="Text Placeholder 2"/>
          <p:cNvSpPr>
            <a:spLocks noGrp="1"/>
          </p:cNvSpPr>
          <p:nvPr>
            <p:ph type="body" idx="44" hasCustomPrompt="1"/>
          </p:nvPr>
        </p:nvSpPr>
        <p:spPr>
          <a:xfrm>
            <a:off x="6887293" y="423235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52" name="Picture Placeholder 8"/>
          <p:cNvSpPr>
            <a:spLocks noGrp="1"/>
          </p:cNvSpPr>
          <p:nvPr>
            <p:ph type="pic" sz="quarter" idx="45" hasCustomPrompt="1"/>
          </p:nvPr>
        </p:nvSpPr>
        <p:spPr>
          <a:xfrm>
            <a:off x="8687495" y="266815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53" name="Text Placeholder 2"/>
          <p:cNvSpPr>
            <a:spLocks noGrp="1"/>
          </p:cNvSpPr>
          <p:nvPr>
            <p:ph type="body" idx="46" hasCustomPrompt="1"/>
          </p:nvPr>
        </p:nvSpPr>
        <p:spPr>
          <a:xfrm>
            <a:off x="8687494" y="212652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54" name="Picture Placeholder 8"/>
          <p:cNvSpPr>
            <a:spLocks noGrp="1"/>
          </p:cNvSpPr>
          <p:nvPr>
            <p:ph type="pic" sz="quarter" idx="47" hasCustomPrompt="1"/>
          </p:nvPr>
        </p:nvSpPr>
        <p:spPr>
          <a:xfrm>
            <a:off x="8687495" y="477398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55" name="Text Placeholder 2"/>
          <p:cNvSpPr>
            <a:spLocks noGrp="1"/>
          </p:cNvSpPr>
          <p:nvPr>
            <p:ph type="body" idx="48" hasCustomPrompt="1"/>
          </p:nvPr>
        </p:nvSpPr>
        <p:spPr>
          <a:xfrm>
            <a:off x="8687494" y="423235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Tree>
    <p:extLst>
      <p:ext uri="{BB962C8B-B14F-4D97-AF65-F5344CB8AC3E}">
        <p14:creationId xmlns:p14="http://schemas.microsoft.com/office/powerpoint/2010/main" val="3305563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Thank you_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4332" y="333450"/>
            <a:ext cx="7093009" cy="1143265"/>
          </a:xfrm>
        </p:spPr>
        <p:txBody>
          <a:bodyPr/>
          <a:lstStyle>
            <a:lvl1pPr>
              <a:defRPr>
                <a:solidFill>
                  <a:schemeClr val="accent1"/>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baseline="0"/>
            </a:lvl1pPr>
            <a:lvl2pPr marL="273050" indent="-273050">
              <a:buClrTx/>
              <a:defRPr spc="0" baseline="0"/>
            </a:lvl2pPr>
            <a:lvl3pPr marL="538163" indent="-265113">
              <a:buClrTx/>
              <a:defRPr spc="0" baseline="0"/>
            </a:lvl3pPr>
            <a:lvl4pPr marL="803275" indent="-273050">
              <a:buClrTx/>
              <a:defRPr spc="0" baseline="0"/>
            </a:lvl4pPr>
            <a:lvl5pPr marL="1076325" indent="-265113">
              <a:buClrTx/>
              <a:defRPr spc="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8290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Thank you__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4332" y="333450"/>
            <a:ext cx="7093009" cy="1143265"/>
          </a:xfrm>
        </p:spPr>
        <p:txBody>
          <a:bodyPr/>
          <a:lstStyle>
            <a:lvl1pPr>
              <a:defRPr baseline="0">
                <a:solidFill>
                  <a:schemeClr val="accent2"/>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baseline="0"/>
            </a:lvl1pPr>
            <a:lvl2pPr marL="273050" indent="-273050">
              <a:buClrTx/>
              <a:defRPr spc="0" baseline="0"/>
            </a:lvl2pPr>
            <a:lvl3pPr marL="538163" indent="-265113">
              <a:buClrTx/>
              <a:defRPr spc="0" baseline="0"/>
            </a:lvl3pPr>
            <a:lvl4pPr marL="803275" indent="-273050">
              <a:buClrTx/>
              <a:defRPr spc="0" baseline="0"/>
            </a:lvl4pPr>
            <a:lvl5pPr marL="1076325" indent="-265113">
              <a:buClrTx/>
              <a:defRPr spc="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2371920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Thank you__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4332" y="333450"/>
            <a:ext cx="7093009" cy="1143265"/>
          </a:xfrm>
        </p:spPr>
        <p:txBody>
          <a:bodyPr/>
          <a:lstStyle>
            <a:lvl1pPr>
              <a:defRPr baseline="0">
                <a:solidFill>
                  <a:schemeClr val="accent3"/>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a:lvl1pPr>
            <a:lvl2pPr marL="273050" indent="-273050">
              <a:buClrTx/>
              <a:defRPr spc="0"/>
            </a:lvl2pPr>
            <a:lvl3pPr marL="538163" indent="-265113">
              <a:buClrTx/>
              <a:defRPr spc="0"/>
            </a:lvl3pPr>
            <a:lvl4pPr marL="803275" indent="-273050">
              <a:buClrTx/>
              <a:defRPr spc="0"/>
            </a:lvl4pPr>
            <a:lvl5pPr marL="1076325" indent="-265113">
              <a:buClrTx/>
              <a:defRPr spc="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303153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Thank you__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4332" y="333450"/>
            <a:ext cx="7093009" cy="1143265"/>
          </a:xfrm>
        </p:spPr>
        <p:txBody>
          <a:bodyPr/>
          <a:lstStyle>
            <a:lvl1pPr>
              <a:defRPr baseline="0">
                <a:solidFill>
                  <a:schemeClr val="accent4"/>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a:lvl1pPr>
            <a:lvl2pPr marL="273050" indent="-273050">
              <a:buClrTx/>
              <a:defRPr spc="0"/>
            </a:lvl2pPr>
            <a:lvl3pPr marL="538163" indent="-265113">
              <a:buClrTx/>
              <a:defRPr spc="0"/>
            </a:lvl3pPr>
            <a:lvl4pPr marL="803275" indent="-273050">
              <a:buClrTx/>
              <a:defRPr spc="0"/>
            </a:lvl4pPr>
            <a:lvl5pPr marL="1076325" indent="-265113">
              <a:buClrTx/>
              <a:defRPr spc="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2843349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Thank you__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4332" y="333450"/>
            <a:ext cx="7093009" cy="1143265"/>
          </a:xfrm>
        </p:spPr>
        <p:txBody>
          <a:bodyPr/>
          <a:lstStyle>
            <a:lvl1pPr>
              <a:defRPr baseline="0">
                <a:solidFill>
                  <a:schemeClr val="accent5"/>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a:lvl1pPr>
            <a:lvl2pPr marL="273050" indent="-273050">
              <a:buClrTx/>
              <a:defRPr spc="0"/>
            </a:lvl2pPr>
            <a:lvl3pPr marL="538163" indent="-265113">
              <a:buClrTx/>
              <a:defRPr spc="0"/>
            </a:lvl3pPr>
            <a:lvl4pPr marL="803275" indent="-273050">
              <a:buClrTx/>
              <a:defRPr spc="0"/>
            </a:lvl4pPr>
            <a:lvl5pPr marL="1076325" indent="-265113">
              <a:buClrTx/>
              <a:defRPr spc="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3100296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247" y="2701493"/>
            <a:ext cx="8595549" cy="18270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247" y="4528496"/>
            <a:ext cx="8595549" cy="860599"/>
          </a:xfrm>
        </p:spPr>
        <p:txBody>
          <a:bodyPr anchor="t"/>
          <a:lstStyle>
            <a:lvl1pPr marL="0" indent="0" algn="l">
              <a:buNone/>
              <a:defRPr sz="2000">
                <a:solidFill>
                  <a:schemeClr val="tx1">
                    <a:lumMod val="50000"/>
                    <a:lumOff val="50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54852529"/>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Thank you__Digi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4332" y="333450"/>
            <a:ext cx="7093009" cy="1143265"/>
          </a:xfrm>
        </p:spPr>
        <p:txBody>
          <a:bodyPr/>
          <a:lstStyle>
            <a:lvl1pPr>
              <a:defRPr baseline="0">
                <a:solidFill>
                  <a:schemeClr val="tx1"/>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a:lvl1pPr>
            <a:lvl2pPr marL="273050" indent="-273050">
              <a:buClrTx/>
              <a:defRPr spc="0"/>
            </a:lvl2pPr>
            <a:lvl3pPr marL="538163" indent="-265113">
              <a:buClrTx/>
              <a:defRPr spc="0"/>
            </a:lvl3pPr>
            <a:lvl4pPr marL="803275" indent="-273050">
              <a:buClrTx/>
              <a:defRPr spc="0"/>
            </a:lvl4pPr>
            <a:lvl5pPr marL="1076325" indent="-265113">
              <a:buClrTx/>
              <a:defRPr spc="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3310737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pact Slide_Cya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Tree>
    <p:extLst>
      <p:ext uri="{BB962C8B-B14F-4D97-AF65-F5344CB8AC3E}">
        <p14:creationId xmlns:p14="http://schemas.microsoft.com/office/powerpoint/2010/main" val="2842465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pact Slide_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Tree>
    <p:extLst>
      <p:ext uri="{BB962C8B-B14F-4D97-AF65-F5344CB8AC3E}">
        <p14:creationId xmlns:p14="http://schemas.microsoft.com/office/powerpoint/2010/main" val="122637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pact Slide_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Tree>
    <p:extLst>
      <p:ext uri="{BB962C8B-B14F-4D97-AF65-F5344CB8AC3E}">
        <p14:creationId xmlns:p14="http://schemas.microsoft.com/office/powerpoint/2010/main" val="2943562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pact Slide_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Tree>
    <p:extLst>
      <p:ext uri="{BB962C8B-B14F-4D97-AF65-F5344CB8AC3E}">
        <p14:creationId xmlns:p14="http://schemas.microsoft.com/office/powerpoint/2010/main" val="1183201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pact Slide_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Tree>
    <p:extLst>
      <p:ext uri="{BB962C8B-B14F-4D97-AF65-F5344CB8AC3E}">
        <p14:creationId xmlns:p14="http://schemas.microsoft.com/office/powerpoint/2010/main" val="1199770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pact Slide_Lim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tx1"/>
                </a:solidFill>
              </a:defRPr>
            </a:lvl1pPr>
          </a:lstStyle>
          <a:p>
            <a:r>
              <a:rPr lang="en-AU" noProof="0" dirty="0"/>
              <a:t>Impact slide</a:t>
            </a:r>
          </a:p>
        </p:txBody>
      </p:sp>
    </p:spTree>
    <p:extLst>
      <p:ext uri="{BB962C8B-B14F-4D97-AF65-F5344CB8AC3E}">
        <p14:creationId xmlns:p14="http://schemas.microsoft.com/office/powerpoint/2010/main" val="3587629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mpact Slide2_Cya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Tree>
    <p:extLst>
      <p:ext uri="{BB962C8B-B14F-4D97-AF65-F5344CB8AC3E}">
        <p14:creationId xmlns:p14="http://schemas.microsoft.com/office/powerpoint/2010/main" val="1213704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mpact Slide2_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Tree>
    <p:extLst>
      <p:ext uri="{BB962C8B-B14F-4D97-AF65-F5344CB8AC3E}">
        <p14:creationId xmlns:p14="http://schemas.microsoft.com/office/powerpoint/2010/main" val="3511935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mpact Slide2_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Tree>
    <p:extLst>
      <p:ext uri="{BB962C8B-B14F-4D97-AF65-F5344CB8AC3E}">
        <p14:creationId xmlns:p14="http://schemas.microsoft.com/office/powerpoint/2010/main" val="241034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247" y="2161089"/>
            <a:ext cx="4183490" cy="38816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308" y="2161090"/>
            <a:ext cx="4183489" cy="38816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8793176"/>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mpact Slide2_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Tree>
    <p:extLst>
      <p:ext uri="{BB962C8B-B14F-4D97-AF65-F5344CB8AC3E}">
        <p14:creationId xmlns:p14="http://schemas.microsoft.com/office/powerpoint/2010/main" val="31341893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Impact Slide2_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Tree>
    <p:extLst>
      <p:ext uri="{BB962C8B-B14F-4D97-AF65-F5344CB8AC3E}">
        <p14:creationId xmlns:p14="http://schemas.microsoft.com/office/powerpoint/2010/main" val="40314901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mpact Slide2_Lim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tx1"/>
                </a:solidFill>
              </a:defRPr>
            </a:lvl1pPr>
          </a:lstStyle>
          <a:p>
            <a:r>
              <a:rPr lang="en-AU" noProof="0" dirty="0"/>
              <a:t>Impact slide</a:t>
            </a:r>
          </a:p>
        </p:txBody>
      </p:sp>
    </p:spTree>
    <p:extLst>
      <p:ext uri="{BB962C8B-B14F-4D97-AF65-F5344CB8AC3E}">
        <p14:creationId xmlns:p14="http://schemas.microsoft.com/office/powerpoint/2010/main" val="859296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ank you_Gree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801" y="1609201"/>
            <a:ext cx="7056606" cy="3115199"/>
          </a:xfrm>
        </p:spPr>
        <p:txBody>
          <a:bodyPr anchor="t" anchorCtr="0"/>
          <a:lstStyle>
            <a:lvl1pPr>
              <a:lnSpc>
                <a:spcPts val="10000"/>
              </a:lnSpc>
              <a:defRPr sz="10000" spc="-500" baseline="0">
                <a:solidFill>
                  <a:schemeClr val="bg1"/>
                </a:solidFill>
              </a:defRPr>
            </a:lvl1pPr>
          </a:lstStyle>
          <a:p>
            <a:r>
              <a:rPr lang="en-AU" noProof="0" dirty="0"/>
              <a:t>Insert text</a:t>
            </a:r>
          </a:p>
        </p:txBody>
      </p:sp>
    </p:spTree>
    <p:extLst>
      <p:ext uri="{BB962C8B-B14F-4D97-AF65-F5344CB8AC3E}">
        <p14:creationId xmlns:p14="http://schemas.microsoft.com/office/powerpoint/2010/main" val="40112835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hank you_Purp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801" y="1609201"/>
            <a:ext cx="7056606" cy="3115199"/>
          </a:xfrm>
        </p:spPr>
        <p:txBody>
          <a:bodyPr anchor="t" anchorCtr="0"/>
          <a:lstStyle>
            <a:lvl1pPr>
              <a:lnSpc>
                <a:spcPts val="10000"/>
              </a:lnSpc>
              <a:defRPr sz="10000" spc="-500" baseline="0">
                <a:solidFill>
                  <a:schemeClr val="bg1"/>
                </a:solidFill>
              </a:defRPr>
            </a:lvl1pPr>
          </a:lstStyle>
          <a:p>
            <a:r>
              <a:rPr lang="en-AU" noProof="0" dirty="0"/>
              <a:t>Insert text</a:t>
            </a:r>
          </a:p>
        </p:txBody>
      </p:sp>
    </p:spTree>
    <p:extLst>
      <p:ext uri="{BB962C8B-B14F-4D97-AF65-F5344CB8AC3E}">
        <p14:creationId xmlns:p14="http://schemas.microsoft.com/office/powerpoint/2010/main" val="25273228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ank you_Re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801" y="1609201"/>
            <a:ext cx="7056606" cy="3115199"/>
          </a:xfrm>
        </p:spPr>
        <p:txBody>
          <a:bodyPr anchor="t" anchorCtr="0"/>
          <a:lstStyle>
            <a:lvl1pPr>
              <a:lnSpc>
                <a:spcPts val="10000"/>
              </a:lnSpc>
              <a:defRPr sz="10000" spc="-500" baseline="0">
                <a:solidFill>
                  <a:schemeClr val="bg1"/>
                </a:solidFill>
              </a:defRPr>
            </a:lvl1pPr>
          </a:lstStyle>
          <a:p>
            <a:r>
              <a:rPr lang="en-AU" noProof="0" dirty="0"/>
              <a:t>Insert text</a:t>
            </a:r>
          </a:p>
        </p:txBody>
      </p:sp>
    </p:spTree>
    <p:extLst>
      <p:ext uri="{BB962C8B-B14F-4D97-AF65-F5344CB8AC3E}">
        <p14:creationId xmlns:p14="http://schemas.microsoft.com/office/powerpoint/2010/main" val="3272809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hank you_Oran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801" y="1609201"/>
            <a:ext cx="7056606" cy="3115199"/>
          </a:xfrm>
        </p:spPr>
        <p:txBody>
          <a:bodyPr anchor="t" anchorCtr="0"/>
          <a:lstStyle>
            <a:lvl1pPr>
              <a:lnSpc>
                <a:spcPts val="10000"/>
              </a:lnSpc>
              <a:defRPr sz="10000" spc="-500" baseline="0">
                <a:solidFill>
                  <a:schemeClr val="bg1"/>
                </a:solidFill>
              </a:defRPr>
            </a:lvl1pPr>
          </a:lstStyle>
          <a:p>
            <a:r>
              <a:rPr lang="en-AU" noProof="0" dirty="0"/>
              <a:t>Insert text</a:t>
            </a:r>
          </a:p>
        </p:txBody>
      </p:sp>
    </p:spTree>
    <p:extLst>
      <p:ext uri="{BB962C8B-B14F-4D97-AF65-F5344CB8AC3E}">
        <p14:creationId xmlns:p14="http://schemas.microsoft.com/office/powerpoint/2010/main" val="10522223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ank you_Lim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801" y="1609201"/>
            <a:ext cx="7056606" cy="3115199"/>
          </a:xfrm>
        </p:spPr>
        <p:txBody>
          <a:bodyPr anchor="t" anchorCtr="0"/>
          <a:lstStyle>
            <a:lvl1pPr>
              <a:lnSpc>
                <a:spcPts val="10000"/>
              </a:lnSpc>
              <a:defRPr sz="10000" spc="-500" baseline="0">
                <a:solidFill>
                  <a:schemeClr val="tx1"/>
                </a:solidFill>
              </a:defRPr>
            </a:lvl1pPr>
          </a:lstStyle>
          <a:p>
            <a:r>
              <a:rPr lang="en-AU" noProof="0" dirty="0"/>
              <a:t>Insert text</a:t>
            </a:r>
          </a:p>
        </p:txBody>
      </p:sp>
    </p:spTree>
    <p:extLst>
      <p:ext uri="{BB962C8B-B14F-4D97-AF65-F5344CB8AC3E}">
        <p14:creationId xmlns:p14="http://schemas.microsoft.com/office/powerpoint/2010/main" val="368848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658" y="2161484"/>
            <a:ext cx="4185078" cy="576395"/>
          </a:xfrm>
        </p:spPr>
        <p:txBody>
          <a:bodyPr anchor="b">
            <a:noAutofit/>
          </a:bodyPr>
          <a:lstStyle>
            <a:lvl1pPr marL="0" indent="0">
              <a:buNone/>
              <a:defRPr sz="2400" b="0"/>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Edit Master text styles</a:t>
            </a:r>
          </a:p>
        </p:txBody>
      </p:sp>
      <p:sp>
        <p:nvSpPr>
          <p:cNvPr id="4" name="Content Placeholder 3"/>
          <p:cNvSpPr>
            <a:spLocks noGrp="1"/>
          </p:cNvSpPr>
          <p:nvPr>
            <p:ph sz="half" idx="2"/>
          </p:nvPr>
        </p:nvSpPr>
        <p:spPr>
          <a:xfrm>
            <a:off x="675658" y="2737879"/>
            <a:ext cx="4185078" cy="330488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7721" y="2161484"/>
            <a:ext cx="4185073" cy="576395"/>
          </a:xfrm>
        </p:spPr>
        <p:txBody>
          <a:bodyPr anchor="b">
            <a:noAutofit/>
          </a:bodyPr>
          <a:lstStyle>
            <a:lvl1pPr marL="0" indent="0">
              <a:buNone/>
              <a:defRPr sz="2400" b="0"/>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Edit Master text styles</a:t>
            </a:r>
          </a:p>
        </p:txBody>
      </p:sp>
      <p:sp>
        <p:nvSpPr>
          <p:cNvPr id="6" name="Content Placeholder 5"/>
          <p:cNvSpPr>
            <a:spLocks noGrp="1"/>
          </p:cNvSpPr>
          <p:nvPr>
            <p:ph sz="quarter" idx="4"/>
          </p:nvPr>
        </p:nvSpPr>
        <p:spPr>
          <a:xfrm>
            <a:off x="5087722" y="2737879"/>
            <a:ext cx="4185072" cy="330488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3208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246" y="609741"/>
            <a:ext cx="8595549" cy="1321106"/>
          </a:xfrm>
        </p:spPr>
        <p:txBody>
          <a:bodyPr/>
          <a:lstStyle/>
          <a:p>
            <a:r>
              <a:rPr lang="en-US"/>
              <a:t>Click to edit Master title style</a:t>
            </a:r>
            <a:endParaRPr lang="en-US" dirty="0"/>
          </a:p>
        </p:txBody>
      </p:sp>
    </p:spTree>
    <p:extLst>
      <p:ext uri="{BB962C8B-B14F-4D97-AF65-F5344CB8AC3E}">
        <p14:creationId xmlns:p14="http://schemas.microsoft.com/office/powerpoint/2010/main" val="124851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95811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246" y="1498951"/>
            <a:ext cx="3854026" cy="1278762"/>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59842" y="515044"/>
            <a:ext cx="4512953" cy="55277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246" y="2777713"/>
            <a:ext cx="3854026" cy="2585047"/>
          </a:xfrm>
        </p:spPr>
        <p:txBody>
          <a:bodyPr>
            <a:normAutofit/>
          </a:bodyPr>
          <a:lstStyle>
            <a:lvl1pPr marL="0" indent="0">
              <a:buNone/>
              <a:defRPr sz="1400"/>
            </a:lvl1pPr>
            <a:lvl2pPr marL="457017" indent="0">
              <a:buNone/>
              <a:defRPr sz="1400"/>
            </a:lvl2pPr>
            <a:lvl3pPr marL="914035" indent="0">
              <a:buNone/>
              <a:defRPr sz="1200"/>
            </a:lvl3pPr>
            <a:lvl4pPr marL="1371052" indent="0">
              <a:buNone/>
              <a:defRPr sz="1000"/>
            </a:lvl4pPr>
            <a:lvl5pPr marL="1828068" indent="0">
              <a:buNone/>
              <a:defRPr sz="1000"/>
            </a:lvl5pPr>
            <a:lvl6pPr marL="2285085" indent="0">
              <a:buNone/>
              <a:defRPr sz="1000"/>
            </a:lvl6pPr>
            <a:lvl7pPr marL="2742103" indent="0">
              <a:buNone/>
              <a:defRPr sz="1000"/>
            </a:lvl7pPr>
            <a:lvl8pPr marL="3199120" indent="0">
              <a:buNone/>
              <a:defRPr sz="1000"/>
            </a:lvl8pPr>
            <a:lvl9pPr marL="3656137" indent="0">
              <a:buNone/>
              <a:defRPr sz="1000"/>
            </a:lvl9pPr>
          </a:lstStyle>
          <a:p>
            <a:pPr lvl="0"/>
            <a:r>
              <a:rPr lang="en-US"/>
              <a:t>Edit Master text styles</a:t>
            </a:r>
          </a:p>
        </p:txBody>
      </p:sp>
    </p:spTree>
    <p:extLst>
      <p:ext uri="{BB962C8B-B14F-4D97-AF65-F5344CB8AC3E}">
        <p14:creationId xmlns:p14="http://schemas.microsoft.com/office/powerpoint/2010/main" val="114668990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246" y="4801712"/>
            <a:ext cx="8595548" cy="56686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246" y="609741"/>
            <a:ext cx="8595549" cy="3846608"/>
          </a:xfrm>
        </p:spPr>
        <p:txBody>
          <a:bodyPr anchor="t">
            <a:normAutofit/>
          </a:bodyPr>
          <a:lstStyle>
            <a:lvl1pPr marL="0" indent="0" algn="ctr">
              <a:buNone/>
              <a:defRPr sz="1600"/>
            </a:lvl1pPr>
            <a:lvl2pPr marL="457154" indent="0">
              <a:buNone/>
              <a:defRPr sz="1600"/>
            </a:lvl2pPr>
            <a:lvl3pPr marL="914309" indent="0">
              <a:buNone/>
              <a:defRPr sz="1600"/>
            </a:lvl3pPr>
            <a:lvl4pPr marL="1371463" indent="0">
              <a:buNone/>
              <a:defRPr sz="1600"/>
            </a:lvl4pPr>
            <a:lvl5pPr marL="1828617" indent="0">
              <a:buNone/>
              <a:defRPr sz="1600"/>
            </a:lvl5pPr>
            <a:lvl6pPr marL="2285771" indent="0">
              <a:buNone/>
              <a:defRPr sz="1600"/>
            </a:lvl6pPr>
            <a:lvl7pPr marL="2742926" indent="0">
              <a:buNone/>
              <a:defRPr sz="1600"/>
            </a:lvl7pPr>
            <a:lvl8pPr marL="3200080" indent="0">
              <a:buNone/>
              <a:defRPr sz="1600"/>
            </a:lvl8pPr>
            <a:lvl9pPr marL="3657234"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246" y="5368581"/>
            <a:ext cx="8595548" cy="674180"/>
          </a:xfrm>
        </p:spPr>
        <p:txBody>
          <a:bodyPr>
            <a:normAutofit/>
          </a:bodyPr>
          <a:lstStyle>
            <a:lvl1pPr marL="0" indent="0">
              <a:buNone/>
              <a:defRPr sz="1200"/>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en-US"/>
              <a:t>Edit Master text styles</a:t>
            </a:r>
          </a:p>
        </p:txBody>
      </p:sp>
    </p:spTree>
    <p:extLst>
      <p:ext uri="{BB962C8B-B14F-4D97-AF65-F5344CB8AC3E}">
        <p14:creationId xmlns:p14="http://schemas.microsoft.com/office/powerpoint/2010/main" val="2836867626"/>
      </p:ext>
    </p:extLst>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8"/>
            <a:ext cx="12190413" cy="686805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246" y="609741"/>
            <a:ext cx="8595549" cy="132110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246" y="2161090"/>
            <a:ext cx="8595549" cy="38816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4196" y="6042761"/>
            <a:ext cx="911820" cy="365210"/>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2/23/2017</a:t>
            </a:fld>
            <a:endParaRPr lang="en-US" dirty="0"/>
          </a:p>
        </p:txBody>
      </p:sp>
      <p:sp>
        <p:nvSpPr>
          <p:cNvPr id="5" name="Footer Placeholder 4"/>
          <p:cNvSpPr>
            <a:spLocks noGrp="1"/>
          </p:cNvSpPr>
          <p:nvPr>
            <p:ph type="ftr" sz="quarter" idx="3"/>
          </p:nvPr>
        </p:nvSpPr>
        <p:spPr>
          <a:xfrm>
            <a:off x="677246" y="6042761"/>
            <a:ext cx="6296792" cy="365210"/>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89545" y="6042761"/>
            <a:ext cx="683250" cy="365210"/>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3189670"/>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683" r:id="rId19"/>
    <p:sldLayoutId id="2147483678" r:id="rId20"/>
    <p:sldLayoutId id="2147483679" r:id="rId21"/>
    <p:sldLayoutId id="2147483698" r:id="rId22"/>
    <p:sldLayoutId id="2147483680" r:id="rId23"/>
    <p:sldLayoutId id="2147483681" r:id="rId24"/>
    <p:sldLayoutId id="2147483685" r:id="rId25"/>
    <p:sldLayoutId id="2147483693" r:id="rId26"/>
    <p:sldLayoutId id="2147483695" r:id="rId27"/>
    <p:sldLayoutId id="2147483692" r:id="rId28"/>
    <p:sldLayoutId id="2147483696" r:id="rId29"/>
    <p:sldLayoutId id="2147483694" r:id="rId30"/>
    <p:sldLayoutId id="2147483667" r:id="rId31"/>
    <p:sldLayoutId id="2147483669" r:id="rId32"/>
    <p:sldLayoutId id="2147483668" r:id="rId33"/>
    <p:sldLayoutId id="2147483670" r:id="rId34"/>
    <p:sldLayoutId id="2147483671" r:id="rId35"/>
    <p:sldLayoutId id="2147483666" r:id="rId36"/>
    <p:sldLayoutId id="2147483673" r:id="rId37"/>
    <p:sldLayoutId id="2147483675" r:id="rId38"/>
    <p:sldLayoutId id="2147483674" r:id="rId39"/>
    <p:sldLayoutId id="2147483676" r:id="rId40"/>
    <p:sldLayoutId id="2147483677" r:id="rId41"/>
    <p:sldLayoutId id="2147483672" r:id="rId42"/>
    <p:sldLayoutId id="2147483689" r:id="rId43"/>
    <p:sldLayoutId id="2147483688" r:id="rId44"/>
    <p:sldLayoutId id="2147483690" r:id="rId45"/>
    <p:sldLayoutId id="2147483691" r:id="rId46"/>
    <p:sldLayoutId id="2147483686" r:id="rId47"/>
  </p:sldLayoutIdLst>
  <p:hf hdr="0" dt="0"/>
  <p:txStyles>
    <p:titleStyle>
      <a:lvl1pPr algn="l" defTabSz="457154"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66" indent="-342866" algn="l" defTabSz="457154"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876" indent="-285721" algn="l" defTabSz="457154"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886" indent="-228577" algn="l" defTabSz="457154"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040"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194"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349"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503"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657"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811"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6"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z="6600" dirty="0"/>
              <a:t>Preventing </a:t>
            </a:r>
            <a:r>
              <a:rPr lang="en-AU" sz="6600" dirty="0" err="1"/>
              <a:t>Devoops</a:t>
            </a:r>
            <a:r>
              <a:rPr lang="en-AU" sz="6600" dirty="0"/>
              <a:t> with DevSecOps</a:t>
            </a:r>
          </a:p>
        </p:txBody>
      </p:sp>
      <p:sp>
        <p:nvSpPr>
          <p:cNvPr id="3" name="Subtitle 2"/>
          <p:cNvSpPr>
            <a:spLocks noGrp="1"/>
          </p:cNvSpPr>
          <p:nvPr>
            <p:ph type="subTitle" idx="1"/>
          </p:nvPr>
        </p:nvSpPr>
        <p:spPr/>
        <p:txBody>
          <a:bodyPr>
            <a:normAutofit/>
          </a:bodyPr>
          <a:lstStyle/>
          <a:p>
            <a:r>
              <a:rPr lang="en-AU" sz="2400" dirty="0"/>
              <a:t>Kieran Jacobsen</a:t>
            </a:r>
          </a:p>
          <a:p>
            <a:r>
              <a:rPr lang="en-AU" sz="2400" dirty="0"/>
              <a:t>Technical Lead – Infrastructure &amp; Security</a:t>
            </a:r>
          </a:p>
        </p:txBody>
      </p:sp>
    </p:spTree>
    <p:extLst>
      <p:ext uri="{BB962C8B-B14F-4D97-AF65-F5344CB8AC3E}">
        <p14:creationId xmlns:p14="http://schemas.microsoft.com/office/powerpoint/2010/main" val="163975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Hiring Ratio</a:t>
            </a:r>
          </a:p>
        </p:txBody>
      </p:sp>
      <p:sp>
        <p:nvSpPr>
          <p:cNvPr id="5" name="Content Placeholder 4"/>
          <p:cNvSpPr>
            <a:spLocks noGrp="1"/>
          </p:cNvSpPr>
          <p:nvPr>
            <p:ph idx="1"/>
          </p:nvPr>
        </p:nvSpPr>
        <p:spPr>
          <a:xfrm>
            <a:off x="838622" y="1694577"/>
            <a:ext cx="10048720" cy="4527011"/>
          </a:xfrm>
        </p:spPr>
        <p:txBody>
          <a:bodyPr>
            <a:normAutofit/>
          </a:bodyPr>
          <a:lstStyle/>
          <a:p>
            <a:pPr marL="0" indent="0" algn="ctr">
              <a:buNone/>
            </a:pPr>
            <a:endParaRPr lang="en-AU" sz="4000" dirty="0">
              <a:solidFill>
                <a:schemeClr val="tx1"/>
              </a:solidFill>
            </a:endParaRPr>
          </a:p>
          <a:p>
            <a:pPr marL="0" indent="0" algn="ctr">
              <a:buNone/>
            </a:pPr>
            <a:endParaRPr lang="en-AU" sz="4000" dirty="0">
              <a:solidFill>
                <a:schemeClr val="tx1"/>
              </a:solidFill>
            </a:endParaRPr>
          </a:p>
          <a:p>
            <a:pPr marL="0" indent="0" algn="ctr">
              <a:buNone/>
            </a:pPr>
            <a:r>
              <a:rPr lang="en-AU" sz="4000" dirty="0">
                <a:solidFill>
                  <a:schemeClr val="tx1"/>
                </a:solidFill>
              </a:rPr>
              <a:t>DEVELOPERS : OPERATIONS : SECURITY</a:t>
            </a:r>
          </a:p>
          <a:p>
            <a:pPr marL="0" indent="0" algn="ctr">
              <a:buNone/>
            </a:pPr>
            <a:r>
              <a:rPr lang="en-AU" sz="4000" dirty="0">
                <a:solidFill>
                  <a:schemeClr val="tx1"/>
                </a:solidFill>
              </a:rPr>
              <a:t>         100    :         10          :           1</a:t>
            </a:r>
          </a:p>
        </p:txBody>
      </p:sp>
    </p:spTree>
    <p:extLst>
      <p:ext uri="{BB962C8B-B14F-4D97-AF65-F5344CB8AC3E}">
        <p14:creationId xmlns:p14="http://schemas.microsoft.com/office/powerpoint/2010/main" val="112928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Streamlined Communication</a:t>
            </a:r>
          </a:p>
        </p:txBody>
      </p:sp>
      <p:sp>
        <p:nvSpPr>
          <p:cNvPr id="5" name="Content Placeholder 4"/>
          <p:cNvSpPr>
            <a:spLocks noGrp="1"/>
          </p:cNvSpPr>
          <p:nvPr>
            <p:ph idx="1"/>
          </p:nvPr>
        </p:nvSpPr>
        <p:spPr>
          <a:xfrm>
            <a:off x="677246" y="2133600"/>
            <a:ext cx="8595549" cy="3909162"/>
          </a:xfrm>
        </p:spPr>
        <p:txBody>
          <a:bodyPr numCol="1"/>
          <a:lstStyle/>
          <a:p>
            <a:pPr marL="0" indent="0">
              <a:buNone/>
            </a:pPr>
            <a:r>
              <a:rPr lang="en-AU" b="1" dirty="0">
                <a:solidFill>
                  <a:srgbClr val="FF0000"/>
                </a:solidFill>
              </a:rPr>
              <a:t>NO:</a:t>
            </a:r>
          </a:p>
          <a:p>
            <a:r>
              <a:rPr lang="en-AU" dirty="0"/>
              <a:t>Excel checklists</a:t>
            </a:r>
          </a:p>
          <a:p>
            <a:r>
              <a:rPr lang="en-AU" dirty="0"/>
              <a:t>Word document reports and policy documents</a:t>
            </a:r>
          </a:p>
          <a:p>
            <a:r>
              <a:rPr lang="en-AU" dirty="0"/>
              <a:t>Email attachments</a:t>
            </a:r>
          </a:p>
          <a:p>
            <a:pPr marL="0" indent="0">
              <a:buNone/>
            </a:pPr>
            <a:endParaRPr lang="en-AU" b="1" dirty="0">
              <a:solidFill>
                <a:schemeClr val="accent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142" y="3645818"/>
            <a:ext cx="4297775" cy="2983883"/>
          </a:xfrm>
          <a:prstGeom prst="rect">
            <a:avLst/>
          </a:prstGeom>
        </p:spPr>
      </p:pic>
    </p:spTree>
    <p:extLst>
      <p:ext uri="{BB962C8B-B14F-4D97-AF65-F5344CB8AC3E}">
        <p14:creationId xmlns:p14="http://schemas.microsoft.com/office/powerpoint/2010/main" val="2643512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Streamlined Communication</a:t>
            </a:r>
          </a:p>
        </p:txBody>
      </p:sp>
      <p:sp>
        <p:nvSpPr>
          <p:cNvPr id="5" name="Content Placeholder 4"/>
          <p:cNvSpPr>
            <a:spLocks noGrp="1"/>
          </p:cNvSpPr>
          <p:nvPr>
            <p:ph idx="1"/>
          </p:nvPr>
        </p:nvSpPr>
        <p:spPr/>
        <p:txBody>
          <a:bodyPr numCol="1"/>
          <a:lstStyle/>
          <a:p>
            <a:pPr marL="0" indent="0">
              <a:buNone/>
            </a:pPr>
            <a:r>
              <a:rPr lang="en-AU" b="1" dirty="0">
                <a:solidFill>
                  <a:srgbClr val="00B050"/>
                </a:solidFill>
              </a:rPr>
              <a:t>YES:</a:t>
            </a:r>
          </a:p>
          <a:p>
            <a:r>
              <a:rPr lang="en-AU" dirty="0"/>
              <a:t>Backlogs/boards</a:t>
            </a:r>
          </a:p>
          <a:p>
            <a:endParaRPr lang="en-AU"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463" y="3141761"/>
            <a:ext cx="4447671" cy="322072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0114" y="3147867"/>
            <a:ext cx="5289786" cy="3214621"/>
          </a:xfrm>
          <a:prstGeom prst="rect">
            <a:avLst/>
          </a:prstGeom>
        </p:spPr>
      </p:pic>
    </p:spTree>
    <p:extLst>
      <p:ext uri="{BB962C8B-B14F-4D97-AF65-F5344CB8AC3E}">
        <p14:creationId xmlns:p14="http://schemas.microsoft.com/office/powerpoint/2010/main" val="331774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Streamlined Communication</a:t>
            </a:r>
          </a:p>
        </p:txBody>
      </p:sp>
      <p:sp>
        <p:nvSpPr>
          <p:cNvPr id="5" name="Content Placeholder 4"/>
          <p:cNvSpPr>
            <a:spLocks noGrp="1"/>
          </p:cNvSpPr>
          <p:nvPr>
            <p:ph idx="1"/>
          </p:nvPr>
        </p:nvSpPr>
        <p:spPr/>
        <p:txBody>
          <a:bodyPr numCol="1"/>
          <a:lstStyle/>
          <a:p>
            <a:pPr marL="0" indent="0">
              <a:buNone/>
            </a:pPr>
            <a:r>
              <a:rPr lang="en-AU" b="1" dirty="0">
                <a:solidFill>
                  <a:srgbClr val="00B050"/>
                </a:solidFill>
              </a:rPr>
              <a:t>YES:</a:t>
            </a:r>
          </a:p>
          <a:p>
            <a:r>
              <a:rPr lang="en-AU" dirty="0"/>
              <a:t>Backlogs/boards</a:t>
            </a:r>
          </a:p>
          <a:p>
            <a:r>
              <a:rPr lang="en-AU" dirty="0"/>
              <a:t>Support ticketing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187" y="1724045"/>
            <a:ext cx="7606791" cy="4154021"/>
          </a:xfrm>
          <a:prstGeom prst="rect">
            <a:avLst/>
          </a:prstGeom>
        </p:spPr>
      </p:pic>
    </p:spTree>
    <p:extLst>
      <p:ext uri="{BB962C8B-B14F-4D97-AF65-F5344CB8AC3E}">
        <p14:creationId xmlns:p14="http://schemas.microsoft.com/office/powerpoint/2010/main" val="2024806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Streamlined Communication</a:t>
            </a:r>
          </a:p>
        </p:txBody>
      </p:sp>
      <p:sp>
        <p:nvSpPr>
          <p:cNvPr id="5" name="Content Placeholder 4"/>
          <p:cNvSpPr>
            <a:spLocks noGrp="1"/>
          </p:cNvSpPr>
          <p:nvPr>
            <p:ph idx="1"/>
          </p:nvPr>
        </p:nvSpPr>
        <p:spPr/>
        <p:txBody>
          <a:bodyPr numCol="1"/>
          <a:lstStyle/>
          <a:p>
            <a:pPr marL="0" indent="0">
              <a:buNone/>
            </a:pPr>
            <a:r>
              <a:rPr lang="en-AU" b="1" dirty="0">
                <a:solidFill>
                  <a:srgbClr val="00B050"/>
                </a:solidFill>
              </a:rPr>
              <a:t>YES:</a:t>
            </a:r>
          </a:p>
          <a:p>
            <a:r>
              <a:rPr lang="en-AU" dirty="0"/>
              <a:t>Backlogs/boards</a:t>
            </a:r>
          </a:p>
          <a:p>
            <a:r>
              <a:rPr lang="en-AU" dirty="0"/>
              <a:t>Support ticketing</a:t>
            </a:r>
          </a:p>
          <a:p>
            <a:r>
              <a:rPr lang="en-AU" dirty="0" err="1"/>
              <a:t>Markup</a:t>
            </a:r>
            <a:r>
              <a:rPr lang="en-AU" dirty="0"/>
              <a:t> and Git</a:t>
            </a:r>
          </a:p>
          <a:p>
            <a:endParaRPr lang="en-AU" dirty="0"/>
          </a:p>
        </p:txBody>
      </p:sp>
      <p:pic>
        <p:nvPicPr>
          <p:cNvPr id="6" name="Picture 5"/>
          <p:cNvPicPr>
            <a:picLocks noChangeAspect="1"/>
          </p:cNvPicPr>
          <p:nvPr/>
        </p:nvPicPr>
        <p:blipFill>
          <a:blip r:embed="rId3"/>
          <a:stretch>
            <a:fillRect/>
          </a:stretch>
        </p:blipFill>
        <p:spPr>
          <a:xfrm>
            <a:off x="3718942" y="1342019"/>
            <a:ext cx="6687655" cy="4700743"/>
          </a:xfrm>
          <a:prstGeom prst="rect">
            <a:avLst/>
          </a:prstGeom>
        </p:spPr>
      </p:pic>
      <p:pic>
        <p:nvPicPr>
          <p:cNvPr id="7" name="Picture 6"/>
          <p:cNvPicPr>
            <a:picLocks noChangeAspect="1"/>
          </p:cNvPicPr>
          <p:nvPr/>
        </p:nvPicPr>
        <p:blipFill>
          <a:blip r:embed="rId4"/>
          <a:stretch>
            <a:fillRect/>
          </a:stretch>
        </p:blipFill>
        <p:spPr>
          <a:xfrm>
            <a:off x="6527254" y="3692390"/>
            <a:ext cx="4612174" cy="3043279"/>
          </a:xfrm>
          <a:prstGeom prst="rect">
            <a:avLst/>
          </a:prstGeom>
        </p:spPr>
      </p:pic>
    </p:spTree>
    <p:extLst>
      <p:ext uri="{BB962C8B-B14F-4D97-AF65-F5344CB8AC3E}">
        <p14:creationId xmlns:p14="http://schemas.microsoft.com/office/powerpoint/2010/main" val="3283816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Security As Code</a:t>
            </a:r>
          </a:p>
        </p:txBody>
      </p:sp>
      <p:sp>
        <p:nvSpPr>
          <p:cNvPr id="5" name="Content Placeholder 4"/>
          <p:cNvSpPr>
            <a:spLocks noGrp="1"/>
          </p:cNvSpPr>
          <p:nvPr>
            <p:ph idx="1"/>
          </p:nvPr>
        </p:nvSpPr>
        <p:spPr/>
        <p:txBody>
          <a:bodyPr/>
          <a:lstStyle/>
          <a:p>
            <a:r>
              <a:rPr lang="en-AU" dirty="0"/>
              <a:t>Application Source Code</a:t>
            </a:r>
          </a:p>
          <a:p>
            <a:r>
              <a:rPr lang="en-AU" dirty="0"/>
              <a:t>Azure ARM and AWS Cloud Formation</a:t>
            </a:r>
          </a:p>
          <a:p>
            <a:r>
              <a:rPr lang="en-AU" dirty="0"/>
              <a:t>Server Configuration – Chef, Puppet, DSC</a:t>
            </a:r>
          </a:p>
        </p:txBody>
      </p:sp>
    </p:spTree>
    <p:extLst>
      <p:ext uri="{BB962C8B-B14F-4D97-AF65-F5344CB8AC3E}">
        <p14:creationId xmlns:p14="http://schemas.microsoft.com/office/powerpoint/2010/main" val="447329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ARM Templates</a:t>
            </a:r>
          </a:p>
        </p:txBody>
      </p:sp>
      <p:pic>
        <p:nvPicPr>
          <p:cNvPr id="6" name="Content Placeholder 5"/>
          <p:cNvPicPr>
            <a:picLocks noGrp="1" noChangeAspect="1"/>
          </p:cNvPicPr>
          <p:nvPr>
            <p:ph idx="1"/>
          </p:nvPr>
        </p:nvPicPr>
        <p:blipFill>
          <a:blip r:embed="rId3"/>
          <a:stretch>
            <a:fillRect/>
          </a:stretch>
        </p:blipFill>
        <p:spPr>
          <a:xfrm>
            <a:off x="1918742" y="1350599"/>
            <a:ext cx="5598894" cy="5247547"/>
          </a:xfrm>
          <a:prstGeom prst="rect">
            <a:avLst/>
          </a:prstGeom>
        </p:spPr>
      </p:pic>
    </p:spTree>
    <p:extLst>
      <p:ext uri="{BB962C8B-B14F-4D97-AF65-F5344CB8AC3E}">
        <p14:creationId xmlns:p14="http://schemas.microsoft.com/office/powerpoint/2010/main" val="1304348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PowerShell DSC</a:t>
            </a:r>
          </a:p>
        </p:txBody>
      </p:sp>
      <p:pic>
        <p:nvPicPr>
          <p:cNvPr id="10" name="Content Placeholder 9"/>
          <p:cNvPicPr>
            <a:picLocks noGrp="1" noChangeAspect="1"/>
          </p:cNvPicPr>
          <p:nvPr>
            <p:ph idx="1"/>
          </p:nvPr>
        </p:nvPicPr>
        <p:blipFill>
          <a:blip r:embed="rId3"/>
          <a:stretch>
            <a:fillRect/>
          </a:stretch>
        </p:blipFill>
        <p:spPr>
          <a:xfrm>
            <a:off x="766614" y="1557586"/>
            <a:ext cx="9078279" cy="4319740"/>
          </a:xfrm>
          <a:prstGeom prst="rect">
            <a:avLst/>
          </a:prstGeom>
        </p:spPr>
      </p:pic>
    </p:spTree>
    <p:extLst>
      <p:ext uri="{BB962C8B-B14F-4D97-AF65-F5344CB8AC3E}">
        <p14:creationId xmlns:p14="http://schemas.microsoft.com/office/powerpoint/2010/main" val="334319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Training</a:t>
            </a:r>
          </a:p>
        </p:txBody>
      </p:sp>
      <p:sp>
        <p:nvSpPr>
          <p:cNvPr id="5" name="Content Placeholder 4"/>
          <p:cNvSpPr>
            <a:spLocks noGrp="1"/>
          </p:cNvSpPr>
          <p:nvPr>
            <p:ph idx="1"/>
          </p:nvPr>
        </p:nvSpPr>
        <p:spPr/>
        <p:txBody>
          <a:bodyPr/>
          <a:lstStyle/>
          <a:p>
            <a:r>
              <a:rPr lang="en-AU" dirty="0"/>
              <a:t>We can’t be experts in Dev, Sec and Ops</a:t>
            </a:r>
          </a:p>
          <a:p>
            <a:r>
              <a:rPr lang="en-AU" dirty="0"/>
              <a:t>We need cross pollination of skills</a:t>
            </a:r>
          </a:p>
          <a:p>
            <a:r>
              <a:rPr lang="en-AU" dirty="0"/>
              <a:t>Starts at day 0</a:t>
            </a:r>
          </a:p>
        </p:txBody>
      </p:sp>
    </p:spTree>
    <p:extLst>
      <p:ext uri="{BB962C8B-B14F-4D97-AF65-F5344CB8AC3E}">
        <p14:creationId xmlns:p14="http://schemas.microsoft.com/office/powerpoint/2010/main" val="4258629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Training: Phishing</a:t>
            </a:r>
          </a:p>
        </p:txBody>
      </p:sp>
      <p:graphicFrame>
        <p:nvGraphicFramePr>
          <p:cNvPr id="10" name="Content Placeholder 7"/>
          <p:cNvGraphicFramePr>
            <a:graphicFrameLocks/>
          </p:cNvGraphicFramePr>
          <p:nvPr>
            <p:extLst>
              <p:ext uri="{D42A27DB-BD31-4B8C-83A1-F6EECF244321}">
                <p14:modId xmlns:p14="http://schemas.microsoft.com/office/powerpoint/2010/main" val="648157164"/>
              </p:ext>
            </p:extLst>
          </p:nvPr>
        </p:nvGraphicFramePr>
        <p:xfrm>
          <a:off x="838201" y="1693863"/>
          <a:ext cx="4752949" cy="4527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7"/>
          <p:cNvGraphicFramePr>
            <a:graphicFrameLocks/>
          </p:cNvGraphicFramePr>
          <p:nvPr>
            <p:extLst>
              <p:ext uri="{D42A27DB-BD31-4B8C-83A1-F6EECF244321}">
                <p14:modId xmlns:p14="http://schemas.microsoft.com/office/powerpoint/2010/main" val="247351903"/>
              </p:ext>
            </p:extLst>
          </p:nvPr>
        </p:nvGraphicFramePr>
        <p:xfrm>
          <a:off x="5862982" y="1693863"/>
          <a:ext cx="4752949" cy="45275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099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1"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59682" y="3064025"/>
            <a:ext cx="4927412" cy="2101770"/>
          </a:xfrm>
          <a:prstGeom prst="rect">
            <a:avLst/>
          </a:prstGeom>
        </p:spPr>
      </p:pic>
      <p:sp>
        <p:nvSpPr>
          <p:cNvPr id="4" name="Title 3"/>
          <p:cNvSpPr>
            <a:spLocks noGrp="1"/>
          </p:cNvSpPr>
          <p:nvPr>
            <p:ph type="title"/>
          </p:nvPr>
        </p:nvSpPr>
        <p:spPr/>
        <p:txBody>
          <a:bodyPr/>
          <a:lstStyle/>
          <a:p>
            <a:r>
              <a:rPr lang="en-AU" dirty="0"/>
              <a:t>2016 was a big year…</a:t>
            </a:r>
          </a:p>
        </p:txBody>
      </p:sp>
      <p:sp>
        <p:nvSpPr>
          <p:cNvPr id="7" name="Content Placeholder 6"/>
          <p:cNvSpPr>
            <a:spLocks noGrp="1"/>
          </p:cNvSpPr>
          <p:nvPr>
            <p:ph idx="1"/>
          </p:nvPr>
        </p:nvSpPr>
        <p:spPr/>
        <p:txBody>
          <a:bodyPr/>
          <a:lstStyle/>
          <a:p>
            <a:endParaRPr lang="en-AU"/>
          </a:p>
        </p:txBody>
      </p:sp>
      <p:sp>
        <p:nvSpPr>
          <p:cNvPr id="2" name="Footer Placeholder 1"/>
          <p:cNvSpPr>
            <a:spLocks noGrp="1"/>
          </p:cNvSpPr>
          <p:nvPr>
            <p:ph type="ftr" sz="quarter" idx="4294967295"/>
          </p:nvPr>
        </p:nvSpPr>
        <p:spPr>
          <a:xfrm>
            <a:off x="0" y="6042025"/>
            <a:ext cx="6296025" cy="366713"/>
          </a:xfrm>
          <a:prstGeom prst="rect">
            <a:avLst/>
          </a:prstGeom>
        </p:spPr>
        <p:txBody>
          <a:bodyPr/>
          <a:lstStyle/>
          <a:p>
            <a:r>
              <a:rPr lang="en-AU"/>
              <a:t>/ Copyright ©2017 by Readify Limited</a:t>
            </a:r>
            <a:endParaRPr lang="en-AU" dirty="0"/>
          </a:p>
        </p:txBody>
      </p:sp>
      <p:sp>
        <p:nvSpPr>
          <p:cNvPr id="3" name="Slide Number Placeholder 2"/>
          <p:cNvSpPr>
            <a:spLocks noGrp="1"/>
          </p:cNvSpPr>
          <p:nvPr>
            <p:ph type="sldNum" sz="quarter" idx="4294967295"/>
          </p:nvPr>
        </p:nvSpPr>
        <p:spPr>
          <a:xfrm>
            <a:off x="11507788" y="6042025"/>
            <a:ext cx="682625" cy="366713"/>
          </a:xfrm>
          <a:prstGeom prst="rect">
            <a:avLst/>
          </a:prstGeom>
        </p:spPr>
        <p:txBody>
          <a:bodyPr/>
          <a:lstStyle/>
          <a:p>
            <a:fld id="{1DEBBDC7-4A1B-43E6-8DA6-58148E08E8A6}" type="slidenum">
              <a:rPr lang="en-AU" smtClean="0"/>
              <a:pPr/>
              <a:t>2</a:t>
            </a:fld>
            <a:endParaRPr lang="en-AU"/>
          </a:p>
        </p:txBody>
      </p:sp>
      <p:pic>
        <p:nvPicPr>
          <p:cNvPr id="1026" name="Picture 2" descr="Yahoo hack: Ibn accounts compromised &#10;by biggest data breach in history &#10;The latest incident to emerge - which happened in 2013 - is probably distinct &#10;from the breach of 500m user accounts in 2014 &#10;MAIL &#10;O Yahoo have said the stolen user account information may have included dates Of birth and telephone numbers. &#10;Photograph: Dado Ruvic/Reuter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342" y="261442"/>
            <a:ext cx="4714666" cy="43789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ve i been pwned? &#10;Check if you have an account that has been compromised in a data breach &#10;email address or username &#10;181 &#10;pwned websites &#10;pwned accounts &#10;43,824 &#10;pastes &#10;pwned? &#10;paste account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840" y="1605431"/>
            <a:ext cx="5752965" cy="27113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umber Of Data Breach Disclosures &#10;Jumped 40% in 2016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8256" y="5625140"/>
            <a:ext cx="4752975"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stretch>
            <a:fillRect/>
          </a:stretch>
        </p:blipFill>
        <p:spPr>
          <a:xfrm>
            <a:off x="7247944" y="4259338"/>
            <a:ext cx="4810125" cy="1257300"/>
          </a:xfrm>
          <a:prstGeom prst="rect">
            <a:avLst/>
          </a:prstGeom>
        </p:spPr>
      </p:pic>
      <p:pic>
        <p:nvPicPr>
          <p:cNvPr id="9" name="Picture 8"/>
          <p:cNvPicPr>
            <a:picLocks noChangeAspect="1"/>
          </p:cNvPicPr>
          <p:nvPr/>
        </p:nvPicPr>
        <p:blipFill>
          <a:blip r:embed="rId8"/>
          <a:stretch>
            <a:fillRect/>
          </a:stretch>
        </p:blipFill>
        <p:spPr>
          <a:xfrm>
            <a:off x="159682" y="1495764"/>
            <a:ext cx="5028883" cy="1261541"/>
          </a:xfrm>
          <a:prstGeom prst="rect">
            <a:avLst/>
          </a:prstGeom>
        </p:spPr>
      </p:pic>
      <p:pic>
        <p:nvPicPr>
          <p:cNvPr id="1032" name="Picture 8" descr="Major Cyberattacks On Healthcare &#10;Grew In 2016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0361" y="2839827"/>
            <a:ext cx="3982115" cy="5968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0"/>
          <a:stretch>
            <a:fillRect/>
          </a:stretch>
        </p:blipFill>
        <p:spPr>
          <a:xfrm>
            <a:off x="131162" y="5191059"/>
            <a:ext cx="5481605" cy="1210615"/>
          </a:xfrm>
          <a:prstGeom prst="rect">
            <a:avLst/>
          </a:prstGeom>
        </p:spPr>
      </p:pic>
      <p:pic>
        <p:nvPicPr>
          <p:cNvPr id="12" name="Picture 11"/>
          <p:cNvPicPr>
            <a:picLocks noChangeAspect="1"/>
          </p:cNvPicPr>
          <p:nvPr/>
        </p:nvPicPr>
        <p:blipFill>
          <a:blip r:embed="rId11"/>
          <a:stretch>
            <a:fillRect/>
          </a:stretch>
        </p:blipFill>
        <p:spPr>
          <a:xfrm>
            <a:off x="3545851" y="4342046"/>
            <a:ext cx="3590233" cy="885330"/>
          </a:xfrm>
          <a:prstGeom prst="rect">
            <a:avLst/>
          </a:prstGeom>
        </p:spPr>
      </p:pic>
      <p:pic>
        <p:nvPicPr>
          <p:cNvPr id="13" name="Picture 12"/>
          <p:cNvPicPr>
            <a:picLocks noChangeAspect="1"/>
          </p:cNvPicPr>
          <p:nvPr/>
        </p:nvPicPr>
        <p:blipFill>
          <a:blip r:embed="rId12"/>
          <a:stretch>
            <a:fillRect/>
          </a:stretch>
        </p:blipFill>
        <p:spPr>
          <a:xfrm>
            <a:off x="2326473" y="6175281"/>
            <a:ext cx="4196898" cy="605969"/>
          </a:xfrm>
          <a:prstGeom prst="rect">
            <a:avLst/>
          </a:prstGeom>
        </p:spPr>
      </p:pic>
      <p:pic>
        <p:nvPicPr>
          <p:cNvPr id="14" name="Picture 13"/>
          <p:cNvPicPr>
            <a:picLocks noChangeAspect="1"/>
          </p:cNvPicPr>
          <p:nvPr/>
        </p:nvPicPr>
        <p:blipFill>
          <a:blip r:embed="rId13"/>
          <a:stretch>
            <a:fillRect/>
          </a:stretch>
        </p:blipFill>
        <p:spPr>
          <a:xfrm>
            <a:off x="2967352" y="2272014"/>
            <a:ext cx="3286602" cy="1485805"/>
          </a:xfrm>
          <a:prstGeom prst="rect">
            <a:avLst/>
          </a:prstGeom>
        </p:spPr>
      </p:pic>
    </p:spTree>
    <p:extLst>
      <p:ext uri="{BB962C8B-B14F-4D97-AF65-F5344CB8AC3E}">
        <p14:creationId xmlns:p14="http://schemas.microsoft.com/office/powerpoint/2010/main" val="3793348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Integrating Security</a:t>
            </a:r>
          </a:p>
        </p:txBody>
      </p:sp>
      <p:pic>
        <p:nvPicPr>
          <p:cNvPr id="9"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2260" y="1485578"/>
            <a:ext cx="9289032" cy="4691466"/>
          </a:xfrm>
        </p:spPr>
      </p:pic>
    </p:spTree>
    <p:extLst>
      <p:ext uri="{BB962C8B-B14F-4D97-AF65-F5344CB8AC3E}">
        <p14:creationId xmlns:p14="http://schemas.microsoft.com/office/powerpoint/2010/main" val="919379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Plan</a:t>
            </a:r>
          </a:p>
        </p:txBody>
      </p:sp>
      <p:sp>
        <p:nvSpPr>
          <p:cNvPr id="5" name="Content Placeholder 4"/>
          <p:cNvSpPr>
            <a:spLocks noGrp="1"/>
          </p:cNvSpPr>
          <p:nvPr>
            <p:ph idx="1"/>
          </p:nvPr>
        </p:nvSpPr>
        <p:spPr/>
        <p:txBody>
          <a:bodyPr/>
          <a:lstStyle/>
          <a:p>
            <a:r>
              <a:rPr lang="en-AU" dirty="0"/>
              <a:t>Integrate security into sprint planning and reviews</a:t>
            </a:r>
          </a:p>
          <a:p>
            <a:r>
              <a:rPr lang="en-AU" dirty="0"/>
              <a:t>Consider security user stories early</a:t>
            </a:r>
          </a:p>
        </p:txBody>
      </p:sp>
    </p:spTree>
    <p:extLst>
      <p:ext uri="{BB962C8B-B14F-4D97-AF65-F5344CB8AC3E}">
        <p14:creationId xmlns:p14="http://schemas.microsoft.com/office/powerpoint/2010/main" val="1366219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Code</a:t>
            </a:r>
          </a:p>
        </p:txBody>
      </p:sp>
      <p:sp>
        <p:nvSpPr>
          <p:cNvPr id="5" name="Content Placeholder 4"/>
          <p:cNvSpPr>
            <a:spLocks noGrp="1"/>
          </p:cNvSpPr>
          <p:nvPr>
            <p:ph idx="1"/>
          </p:nvPr>
        </p:nvSpPr>
        <p:spPr/>
        <p:txBody>
          <a:bodyPr/>
          <a:lstStyle/>
          <a:p>
            <a:r>
              <a:rPr lang="en-AU" dirty="0"/>
              <a:t>Training!</a:t>
            </a:r>
          </a:p>
          <a:p>
            <a:r>
              <a:rPr lang="en-AU" dirty="0"/>
              <a:t>Test driven development</a:t>
            </a:r>
          </a:p>
          <a:p>
            <a:r>
              <a:rPr lang="en-AU" dirty="0"/>
              <a:t>Use of the correct tools</a:t>
            </a:r>
          </a:p>
          <a:p>
            <a:r>
              <a:rPr lang="en-AU" dirty="0"/>
              <a:t>Pull Requests</a:t>
            </a:r>
          </a:p>
        </p:txBody>
      </p:sp>
    </p:spTree>
    <p:extLst>
      <p:ext uri="{BB962C8B-B14F-4D97-AF65-F5344CB8AC3E}">
        <p14:creationId xmlns:p14="http://schemas.microsoft.com/office/powerpoint/2010/main" val="722098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Build</a:t>
            </a:r>
          </a:p>
        </p:txBody>
      </p:sp>
      <p:sp>
        <p:nvSpPr>
          <p:cNvPr id="5" name="Content Placeholder 4"/>
          <p:cNvSpPr>
            <a:spLocks noGrp="1"/>
          </p:cNvSpPr>
          <p:nvPr>
            <p:ph idx="1"/>
          </p:nvPr>
        </p:nvSpPr>
        <p:spPr/>
        <p:txBody>
          <a:bodyPr/>
          <a:lstStyle/>
          <a:p>
            <a:r>
              <a:rPr lang="en-AU" dirty="0"/>
              <a:t>Static code analysis</a:t>
            </a:r>
          </a:p>
          <a:p>
            <a:r>
              <a:rPr lang="en-AU" dirty="0"/>
              <a:t>Dynamic code analysis</a:t>
            </a:r>
          </a:p>
        </p:txBody>
      </p:sp>
    </p:spTree>
    <p:extLst>
      <p:ext uri="{BB962C8B-B14F-4D97-AF65-F5344CB8AC3E}">
        <p14:creationId xmlns:p14="http://schemas.microsoft.com/office/powerpoint/2010/main" val="1794512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Test</a:t>
            </a:r>
          </a:p>
        </p:txBody>
      </p:sp>
      <p:sp>
        <p:nvSpPr>
          <p:cNvPr id="5" name="Content Placeholder 4"/>
          <p:cNvSpPr>
            <a:spLocks noGrp="1"/>
          </p:cNvSpPr>
          <p:nvPr>
            <p:ph idx="1"/>
          </p:nvPr>
        </p:nvSpPr>
        <p:spPr/>
        <p:txBody>
          <a:bodyPr/>
          <a:lstStyle/>
          <a:p>
            <a:r>
              <a:rPr lang="en-AU" dirty="0"/>
              <a:t>Develop security test cases</a:t>
            </a:r>
          </a:p>
          <a:p>
            <a:r>
              <a:rPr lang="en-AU" dirty="0"/>
              <a:t>Fuzzing</a:t>
            </a:r>
          </a:p>
          <a:p>
            <a:r>
              <a:rPr lang="en-AU" dirty="0"/>
              <a:t>Load testing</a:t>
            </a:r>
          </a:p>
        </p:txBody>
      </p:sp>
    </p:spTree>
    <p:extLst>
      <p:ext uri="{BB962C8B-B14F-4D97-AF65-F5344CB8AC3E}">
        <p14:creationId xmlns:p14="http://schemas.microsoft.com/office/powerpoint/2010/main" val="411124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Release &amp; Deploy</a:t>
            </a:r>
          </a:p>
        </p:txBody>
      </p:sp>
      <p:sp>
        <p:nvSpPr>
          <p:cNvPr id="5" name="Content Placeholder 4"/>
          <p:cNvSpPr>
            <a:spLocks noGrp="1"/>
          </p:cNvSpPr>
          <p:nvPr>
            <p:ph idx="1"/>
          </p:nvPr>
        </p:nvSpPr>
        <p:spPr/>
        <p:txBody>
          <a:bodyPr/>
          <a:lstStyle/>
          <a:p>
            <a:r>
              <a:rPr lang="en-AU" dirty="0"/>
              <a:t>Automated scanning upon deployment</a:t>
            </a:r>
          </a:p>
          <a:p>
            <a:endParaRPr lang="en-AU" dirty="0"/>
          </a:p>
        </p:txBody>
      </p:sp>
    </p:spTree>
    <p:extLst>
      <p:ext uri="{BB962C8B-B14F-4D97-AF65-F5344CB8AC3E}">
        <p14:creationId xmlns:p14="http://schemas.microsoft.com/office/powerpoint/2010/main" val="132398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t>Operate &amp; Monitor</a:t>
            </a:r>
            <a:endParaRPr lang="en-AU" dirty="0"/>
          </a:p>
        </p:txBody>
      </p:sp>
      <p:sp>
        <p:nvSpPr>
          <p:cNvPr id="5" name="Content Placeholder 4"/>
          <p:cNvSpPr>
            <a:spLocks noGrp="1"/>
          </p:cNvSpPr>
          <p:nvPr>
            <p:ph idx="1"/>
          </p:nvPr>
        </p:nvSpPr>
        <p:spPr/>
        <p:txBody>
          <a:bodyPr/>
          <a:lstStyle/>
          <a:p>
            <a:r>
              <a:rPr lang="en-AU"/>
              <a:t>Monitor logs</a:t>
            </a:r>
          </a:p>
          <a:p>
            <a:r>
              <a:rPr lang="en-AU"/>
              <a:t>Rescan for vulnerabilities</a:t>
            </a:r>
          </a:p>
          <a:p>
            <a:r>
              <a:rPr lang="en-AU"/>
              <a:t>Have a structured patch process</a:t>
            </a:r>
          </a:p>
          <a:p>
            <a:r>
              <a:rPr lang="en-AU"/>
              <a:t>Track dependencies</a:t>
            </a:r>
            <a:endParaRPr lang="en-AU" dirty="0"/>
          </a:p>
        </p:txBody>
      </p:sp>
    </p:spTree>
    <p:extLst>
      <p:ext uri="{BB962C8B-B14F-4D97-AF65-F5344CB8AC3E}">
        <p14:creationId xmlns:p14="http://schemas.microsoft.com/office/powerpoint/2010/main" val="272901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Summary</a:t>
            </a:r>
          </a:p>
        </p:txBody>
      </p:sp>
      <p:sp>
        <p:nvSpPr>
          <p:cNvPr id="5" name="Content Placeholder 4"/>
          <p:cNvSpPr>
            <a:spLocks noGrp="1"/>
          </p:cNvSpPr>
          <p:nvPr>
            <p:ph idx="1"/>
          </p:nvPr>
        </p:nvSpPr>
        <p:spPr/>
        <p:txBody>
          <a:bodyPr/>
          <a:lstStyle/>
          <a:p>
            <a:r>
              <a:rPr lang="en-AU" dirty="0"/>
              <a:t>Clear Communication Pathways</a:t>
            </a:r>
          </a:p>
          <a:p>
            <a:r>
              <a:rPr lang="en-AU" dirty="0"/>
              <a:t>Streamlined Communication</a:t>
            </a:r>
          </a:p>
          <a:p>
            <a:r>
              <a:rPr lang="en-AU" dirty="0"/>
              <a:t>Security As Code</a:t>
            </a:r>
          </a:p>
          <a:p>
            <a:r>
              <a:rPr lang="en-AU" dirty="0"/>
              <a:t>Training</a:t>
            </a:r>
          </a:p>
          <a:p>
            <a:r>
              <a:rPr lang="en-AU" dirty="0"/>
              <a:t>Integrate Security into DevOps cycle</a:t>
            </a:r>
          </a:p>
        </p:txBody>
      </p:sp>
    </p:spTree>
    <p:extLst>
      <p:ext uri="{BB962C8B-B14F-4D97-AF65-F5344CB8AC3E}">
        <p14:creationId xmlns:p14="http://schemas.microsoft.com/office/powerpoint/2010/main" val="3247110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Thank You</a:t>
            </a:r>
          </a:p>
        </p:txBody>
      </p:sp>
      <p:sp>
        <p:nvSpPr>
          <p:cNvPr id="3" name="Subtitle 2"/>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3621041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2017 is getting of to a bad start…</a:t>
            </a:r>
          </a:p>
        </p:txBody>
      </p:sp>
      <p:sp>
        <p:nvSpPr>
          <p:cNvPr id="3" name="Slide Number Placeholder 2"/>
          <p:cNvSpPr>
            <a:spLocks noGrp="1"/>
          </p:cNvSpPr>
          <p:nvPr>
            <p:ph type="sldNum" sz="quarter" idx="4294967295"/>
          </p:nvPr>
        </p:nvSpPr>
        <p:spPr>
          <a:xfrm>
            <a:off x="8589545" y="6042761"/>
            <a:ext cx="683250" cy="365210"/>
          </a:xfrm>
          <a:prstGeom prst="rect">
            <a:avLst/>
          </a:prstGeom>
        </p:spPr>
        <p:txBody>
          <a:bodyPr/>
          <a:lstStyle/>
          <a:p>
            <a:fld id="{1DEBBDC7-4A1B-43E6-8DA6-58148E08E8A6}" type="slidenum">
              <a:rPr lang="en-AU" smtClean="0"/>
              <a:pPr/>
              <a:t>3</a:t>
            </a:fld>
            <a:endParaRPr lang="en-AU"/>
          </a:p>
        </p:txBody>
      </p:sp>
      <p:pic>
        <p:nvPicPr>
          <p:cNvPr id="2050" name="Picture 2" descr="MongoDB ransomware attacks sign criminals are &#10;going after servers, applications &#10;Ransomware is lucrative, and attackers looking for new ways to extort &#10;enterprises are going after data stored on web and app servers, even SaaS app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118" y="1718691"/>
            <a:ext cx="4681315" cy="8898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chine generated alternative text:&#10;After MongoDB, ransomware groups &#10;hit exposed Elasticsearch clusters &#10;Over 600 Elasticsearch instances had their data wiped and replaced with a &#10;ransom messag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3909" y="2709714"/>
            <a:ext cx="4717604" cy="9885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chine generated alternative text:&#10;Ransomware attacks on insecure &#10;Hadoop systems may be next, say &#10;security researcher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3278" y="3841527"/>
            <a:ext cx="4460952" cy="8625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10 &#10;JAN 17 &#10;KrebsonSecurity &#10;In-depth security news and investigation &#10;Extortionists Wipe Thousands of Databases, &#10;Victims Who Pay up Get Stiffed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395" y="1636378"/>
            <a:ext cx="4760987" cy="22865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stretch>
            <a:fillRect/>
          </a:stretch>
        </p:blipFill>
        <p:spPr>
          <a:xfrm>
            <a:off x="5862982" y="4841324"/>
            <a:ext cx="4696222" cy="435968"/>
          </a:xfrm>
          <a:prstGeom prst="rect">
            <a:avLst/>
          </a:prstGeom>
        </p:spPr>
      </p:pic>
      <p:pic>
        <p:nvPicPr>
          <p:cNvPr id="5" name="Picture 4"/>
          <p:cNvPicPr>
            <a:picLocks noChangeAspect="1"/>
          </p:cNvPicPr>
          <p:nvPr/>
        </p:nvPicPr>
        <p:blipFill>
          <a:blip r:embed="rId8"/>
          <a:stretch>
            <a:fillRect/>
          </a:stretch>
        </p:blipFill>
        <p:spPr>
          <a:xfrm>
            <a:off x="306126" y="4082621"/>
            <a:ext cx="5210356" cy="1169347"/>
          </a:xfrm>
          <a:prstGeom prst="rect">
            <a:avLst/>
          </a:prstGeom>
        </p:spPr>
      </p:pic>
      <p:pic>
        <p:nvPicPr>
          <p:cNvPr id="6" name="Picture 5"/>
          <p:cNvPicPr>
            <a:picLocks noChangeAspect="1"/>
          </p:cNvPicPr>
          <p:nvPr/>
        </p:nvPicPr>
        <p:blipFill>
          <a:blip r:embed="rId9"/>
          <a:stretch>
            <a:fillRect/>
          </a:stretch>
        </p:blipFill>
        <p:spPr>
          <a:xfrm>
            <a:off x="2941386" y="5460082"/>
            <a:ext cx="7743825" cy="952500"/>
          </a:xfrm>
          <a:prstGeom prst="rect">
            <a:avLst/>
          </a:prstGeom>
        </p:spPr>
      </p:pic>
    </p:spTree>
    <p:extLst>
      <p:ext uri="{BB962C8B-B14F-4D97-AF65-F5344CB8AC3E}">
        <p14:creationId xmlns:p14="http://schemas.microsoft.com/office/powerpoint/2010/main" val="268976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Before DevOps</a:t>
            </a:r>
          </a:p>
        </p:txBody>
      </p:sp>
      <p:pic>
        <p:nvPicPr>
          <p:cNvPr id="3074" name="Picture 2" descr="https://doubtfulsea.files.wordpress.com/2015/09/gondorattack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65" y="1701602"/>
            <a:ext cx="11440333"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413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DevOps</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2260" y="1485578"/>
            <a:ext cx="9289032" cy="4691466"/>
          </a:xfrm>
        </p:spPr>
      </p:pic>
    </p:spTree>
    <p:extLst>
      <p:ext uri="{BB962C8B-B14F-4D97-AF65-F5344CB8AC3E}">
        <p14:creationId xmlns:p14="http://schemas.microsoft.com/office/powerpoint/2010/main" val="2800208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But Where Is Security?</a:t>
            </a:r>
          </a:p>
        </p:txBody>
      </p:sp>
      <p:pic>
        <p:nvPicPr>
          <p:cNvPr id="4098" name="Picture 2" descr="http://www.relatably.com/m/img/left-out-memes/204944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46" y="1557585"/>
            <a:ext cx="7290168" cy="4853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16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t>DevSecOps</a:t>
            </a:r>
            <a:endParaRPr lang="en-AU" dirty="0"/>
          </a:p>
        </p:txBody>
      </p:sp>
      <p:sp>
        <p:nvSpPr>
          <p:cNvPr id="5" name="Content Placeholder 4"/>
          <p:cNvSpPr>
            <a:spLocks noGrp="1"/>
          </p:cNvSpPr>
          <p:nvPr>
            <p:ph idx="1"/>
          </p:nvPr>
        </p:nvSpPr>
        <p:spPr/>
        <p:txBody>
          <a:bodyPr/>
          <a:lstStyle/>
          <a:p>
            <a:r>
              <a:rPr lang="en-AU" dirty="0"/>
              <a:t>Clear Communication Pathways</a:t>
            </a:r>
          </a:p>
          <a:p>
            <a:r>
              <a:rPr lang="en-AU" dirty="0"/>
              <a:t>Streamlined Communication</a:t>
            </a:r>
          </a:p>
          <a:p>
            <a:r>
              <a:rPr lang="en-AU" dirty="0"/>
              <a:t>Security As Code</a:t>
            </a:r>
          </a:p>
          <a:p>
            <a:r>
              <a:rPr lang="en-AU" dirty="0"/>
              <a:t>Training</a:t>
            </a:r>
          </a:p>
          <a:p>
            <a:r>
              <a:rPr lang="en-AU" dirty="0"/>
              <a:t>Integrate Security into DevOps cycle</a:t>
            </a:r>
          </a:p>
        </p:txBody>
      </p:sp>
    </p:spTree>
    <p:extLst>
      <p:ext uri="{BB962C8B-B14F-4D97-AF65-F5344CB8AC3E}">
        <p14:creationId xmlns:p14="http://schemas.microsoft.com/office/powerpoint/2010/main" val="3243122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We're in customer service. Our users are our customers. We need to understand them &amp; their needs to do our job well!</a:t>
            </a:r>
          </a:p>
        </p:txBody>
      </p:sp>
      <p:sp>
        <p:nvSpPr>
          <p:cNvPr id="3" name="Text Placeholder 2"/>
          <p:cNvSpPr>
            <a:spLocks noGrp="1"/>
          </p:cNvSpPr>
          <p:nvPr>
            <p:ph type="body" sz="quarter" idx="13"/>
          </p:nvPr>
        </p:nvSpPr>
        <p:spPr/>
        <p:txBody>
          <a:bodyPr/>
          <a:lstStyle/>
          <a:p>
            <a:r>
              <a:rPr lang="en-AU" sz="2400" dirty="0"/>
              <a:t>Jess Dodson (@</a:t>
            </a:r>
            <a:r>
              <a:rPr lang="en-AU" sz="2400" dirty="0" err="1"/>
              <a:t>girlgerms</a:t>
            </a:r>
            <a:r>
              <a:rPr lang="en-AU" sz="2400" dirty="0"/>
              <a:t>)</a:t>
            </a:r>
          </a:p>
        </p:txBody>
      </p:sp>
    </p:spTree>
    <p:extLst>
      <p:ext uri="{BB962C8B-B14F-4D97-AF65-F5344CB8AC3E}">
        <p14:creationId xmlns:p14="http://schemas.microsoft.com/office/powerpoint/2010/main" val="3687723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Communication Pathways</a:t>
            </a:r>
          </a:p>
        </p:txBody>
      </p:sp>
      <p:sp>
        <p:nvSpPr>
          <p:cNvPr id="6" name="TextBox 5"/>
          <p:cNvSpPr txBox="1"/>
          <p:nvPr/>
        </p:nvSpPr>
        <p:spPr>
          <a:xfrm>
            <a:off x="507802" y="2349672"/>
            <a:ext cx="2923108" cy="646331"/>
          </a:xfrm>
          <a:prstGeom prst="rect">
            <a:avLst/>
          </a:prstGeom>
          <a:noFill/>
        </p:spPr>
        <p:txBody>
          <a:bodyPr wrap="none" rtlCol="0">
            <a:spAutoFit/>
          </a:bodyPr>
          <a:lstStyle/>
          <a:p>
            <a:r>
              <a:rPr lang="en-AU" sz="3600" dirty="0"/>
              <a:t>Development</a:t>
            </a:r>
          </a:p>
        </p:txBody>
      </p:sp>
      <p:sp>
        <p:nvSpPr>
          <p:cNvPr id="7" name="TextBox 6"/>
          <p:cNvSpPr txBox="1"/>
          <p:nvPr/>
        </p:nvSpPr>
        <p:spPr>
          <a:xfrm>
            <a:off x="7924626" y="2349672"/>
            <a:ext cx="2438488" cy="646331"/>
          </a:xfrm>
          <a:prstGeom prst="rect">
            <a:avLst/>
          </a:prstGeom>
          <a:noFill/>
        </p:spPr>
        <p:txBody>
          <a:bodyPr wrap="none" rtlCol="0">
            <a:spAutoFit/>
          </a:bodyPr>
          <a:lstStyle/>
          <a:p>
            <a:r>
              <a:rPr lang="en-AU" sz="3600" dirty="0"/>
              <a:t>Operations</a:t>
            </a:r>
          </a:p>
        </p:txBody>
      </p:sp>
      <p:sp>
        <p:nvSpPr>
          <p:cNvPr id="8" name="TextBox 7"/>
          <p:cNvSpPr txBox="1"/>
          <p:nvPr/>
        </p:nvSpPr>
        <p:spPr>
          <a:xfrm>
            <a:off x="4632717" y="4626464"/>
            <a:ext cx="1861407" cy="646331"/>
          </a:xfrm>
          <a:prstGeom prst="rect">
            <a:avLst/>
          </a:prstGeom>
          <a:noFill/>
        </p:spPr>
        <p:txBody>
          <a:bodyPr wrap="none" rtlCol="0">
            <a:spAutoFit/>
          </a:bodyPr>
          <a:lstStyle/>
          <a:p>
            <a:r>
              <a:rPr lang="en-AU" sz="3600" dirty="0"/>
              <a:t>Security</a:t>
            </a:r>
          </a:p>
        </p:txBody>
      </p:sp>
      <p:grpSp>
        <p:nvGrpSpPr>
          <p:cNvPr id="28" name="Group 27"/>
          <p:cNvGrpSpPr/>
          <p:nvPr/>
        </p:nvGrpSpPr>
        <p:grpSpPr>
          <a:xfrm>
            <a:off x="3430910" y="2565698"/>
            <a:ext cx="4493716" cy="288032"/>
            <a:chOff x="3761730" y="2565698"/>
            <a:chExt cx="4493716" cy="288032"/>
          </a:xfrm>
        </p:grpSpPr>
        <p:cxnSp>
          <p:nvCxnSpPr>
            <p:cNvPr id="10" name="Straight Arrow Connector 9"/>
            <p:cNvCxnSpPr>
              <a:cxnSpLocks/>
            </p:cNvCxnSpPr>
            <p:nvPr/>
          </p:nvCxnSpPr>
          <p:spPr>
            <a:xfrm>
              <a:off x="3761730" y="2853730"/>
              <a:ext cx="4493716" cy="0"/>
            </a:xfrm>
            <a:prstGeom prst="straightConnector1">
              <a:avLst/>
            </a:prstGeom>
            <a:ln w="635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p:cNvCxnSpPr/>
            <p:nvPr/>
          </p:nvCxnSpPr>
          <p:spPr>
            <a:xfrm>
              <a:off x="3761730" y="2565698"/>
              <a:ext cx="4493716" cy="0"/>
            </a:xfrm>
            <a:prstGeom prst="straightConnector1">
              <a:avLst/>
            </a:prstGeom>
            <a:ln w="63500" cap="flat" cmpd="sng" algn="ctr">
              <a:solidFill>
                <a:schemeClr val="accent2"/>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9" name="Group 18"/>
          <p:cNvGrpSpPr/>
          <p:nvPr/>
        </p:nvGrpSpPr>
        <p:grpSpPr>
          <a:xfrm>
            <a:off x="2275602" y="2925739"/>
            <a:ext cx="6513120" cy="1800986"/>
            <a:chOff x="2596275" y="2842192"/>
            <a:chExt cx="5920995" cy="1883747"/>
          </a:xfrm>
        </p:grpSpPr>
        <p:cxnSp>
          <p:nvCxnSpPr>
            <p:cNvPr id="12" name="Straight Arrow Connector 11"/>
            <p:cNvCxnSpPr>
              <a:cxnSpLocks/>
            </p:cNvCxnSpPr>
            <p:nvPr/>
          </p:nvCxnSpPr>
          <p:spPr>
            <a:xfrm flipV="1">
              <a:off x="6291577" y="2915685"/>
              <a:ext cx="2225693" cy="1810254"/>
            </a:xfrm>
            <a:prstGeom prst="straightConnector1">
              <a:avLst/>
            </a:prstGeom>
            <a:ln w="635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p:cNvCxnSpPr>
              <a:cxnSpLocks/>
            </p:cNvCxnSpPr>
            <p:nvPr/>
          </p:nvCxnSpPr>
          <p:spPr>
            <a:xfrm flipH="1" flipV="1">
              <a:off x="2596275" y="2842192"/>
              <a:ext cx="2225693" cy="1883747"/>
            </a:xfrm>
            <a:prstGeom prst="straightConnector1">
              <a:avLst/>
            </a:prstGeom>
            <a:ln w="635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27" name="Group 26"/>
          <p:cNvGrpSpPr/>
          <p:nvPr/>
        </p:nvGrpSpPr>
        <p:grpSpPr>
          <a:xfrm>
            <a:off x="1969356" y="2996003"/>
            <a:ext cx="7174514" cy="1953627"/>
            <a:chOff x="1969356" y="2996003"/>
            <a:chExt cx="7174514" cy="1953627"/>
          </a:xfrm>
        </p:grpSpPr>
        <p:cxnSp>
          <p:nvCxnSpPr>
            <p:cNvPr id="20" name="Straight Arrow Connector 19"/>
            <p:cNvCxnSpPr>
              <a:cxnSpLocks/>
              <a:stCxn id="6" idx="2"/>
              <a:endCxn id="8" idx="1"/>
            </p:cNvCxnSpPr>
            <p:nvPr/>
          </p:nvCxnSpPr>
          <p:spPr>
            <a:xfrm>
              <a:off x="1969356" y="2996003"/>
              <a:ext cx="2663361" cy="1953627"/>
            </a:xfrm>
            <a:prstGeom prst="straightConnector1">
              <a:avLst/>
            </a:prstGeom>
            <a:ln w="635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p:cNvCxnSpPr>
              <a:cxnSpLocks/>
              <a:stCxn id="7" idx="2"/>
              <a:endCxn id="8" idx="3"/>
            </p:cNvCxnSpPr>
            <p:nvPr/>
          </p:nvCxnSpPr>
          <p:spPr>
            <a:xfrm flipH="1">
              <a:off x="6494124" y="2996003"/>
              <a:ext cx="2649746" cy="1953627"/>
            </a:xfrm>
            <a:prstGeom prst="straightConnector1">
              <a:avLst/>
            </a:prstGeom>
            <a:ln w="635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12433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0705aab-28ed-4f14-9e72-801ff7570ecf">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C79711059E8D46ADE79FA0C3FB19E4" ma:contentTypeVersion="3" ma:contentTypeDescription="Create a new document." ma:contentTypeScope="" ma:versionID="c351a14a476a4672bfb9ae49a6e87aea">
  <xsd:schema xmlns:xsd="http://www.w3.org/2001/XMLSchema" xmlns:xs="http://www.w3.org/2001/XMLSchema" xmlns:p="http://schemas.microsoft.com/office/2006/metadata/properties" xmlns:ns2="a0705aab-28ed-4f14-9e72-801ff7570ecf" targetNamespace="http://schemas.microsoft.com/office/2006/metadata/properties" ma:root="true" ma:fieldsID="57f9d49c7df81662856cbbfca6146136" ns2:_="">
    <xsd:import namespace="a0705aab-28ed-4f14-9e72-801ff7570ecf"/>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05aab-28ed-4f14-9e72-801ff7570ec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9FA1EF-CD23-4139-920B-9EDB05CD48C7}">
  <ds:schemaRefs>
    <ds:schemaRef ds:uri="http://purl.org/dc/dcmitype/"/>
    <ds:schemaRef ds:uri="http://schemas.microsoft.com/office/2006/documentManagement/types"/>
    <ds:schemaRef ds:uri="http://www.w3.org/XML/1998/namespace"/>
    <ds:schemaRef ds:uri="http://purl.org/dc/elements/1.1/"/>
    <ds:schemaRef ds:uri="a0705aab-28ed-4f14-9e72-801ff7570ecf"/>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5E7E41C-779C-4927-B2EA-E1268B5A39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705aab-28ed-4f14-9e72-801ff7570e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2FCBA9-0E7F-4D64-B543-2B2870B85E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2401</TotalTime>
  <Words>4322</Words>
  <Application>Microsoft Office PowerPoint</Application>
  <PresentationFormat>Custom</PresentationFormat>
  <Paragraphs>219</Paragraphs>
  <Slides>28</Slides>
  <Notes>27</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Trebuchet MS</vt:lpstr>
      <vt:lpstr>Wingdings 3</vt:lpstr>
      <vt:lpstr>Facet</vt:lpstr>
      <vt:lpstr>Preventing Devoops with DevSecOps</vt:lpstr>
      <vt:lpstr>2016 was a big year…</vt:lpstr>
      <vt:lpstr>2017 is getting of to a bad start…</vt:lpstr>
      <vt:lpstr>Before DevOps</vt:lpstr>
      <vt:lpstr>DevOps</vt:lpstr>
      <vt:lpstr>But Where Is Security?</vt:lpstr>
      <vt:lpstr>DevSecOps</vt:lpstr>
      <vt:lpstr>We're in customer service. Our users are our customers. We need to understand them &amp; their needs to do our job well!</vt:lpstr>
      <vt:lpstr>Communication Pathways</vt:lpstr>
      <vt:lpstr>Hiring Ratio</vt:lpstr>
      <vt:lpstr>Streamlined Communication</vt:lpstr>
      <vt:lpstr>Streamlined Communication</vt:lpstr>
      <vt:lpstr>Streamlined Communication</vt:lpstr>
      <vt:lpstr>Streamlined Communication</vt:lpstr>
      <vt:lpstr>Security As Code</vt:lpstr>
      <vt:lpstr>ARM Templates</vt:lpstr>
      <vt:lpstr>PowerShell DSC</vt:lpstr>
      <vt:lpstr>Training</vt:lpstr>
      <vt:lpstr>Training: Phishing</vt:lpstr>
      <vt:lpstr>Integrating Security</vt:lpstr>
      <vt:lpstr>Plan</vt:lpstr>
      <vt:lpstr>Code</vt:lpstr>
      <vt:lpstr>Build</vt:lpstr>
      <vt:lpstr>Test</vt:lpstr>
      <vt:lpstr>Release &amp; Deploy</vt:lpstr>
      <vt:lpstr>Operate &amp; Monitor</vt:lpstr>
      <vt:lpstr>Summary</vt:lpstr>
      <vt:lpstr>Thank You</vt:lpstr>
    </vt:vector>
  </TitlesOfParts>
  <Company>Readify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Kieran Jacobsen</dc:creator>
  <cp:lastModifiedBy>Kieran Jacobsen</cp:lastModifiedBy>
  <cp:revision>78</cp:revision>
  <cp:lastPrinted>2017-02-05T04:06:00Z</cp:lastPrinted>
  <dcterms:created xsi:type="dcterms:W3CDTF">2017-01-26T01:30:00Z</dcterms:created>
  <dcterms:modified xsi:type="dcterms:W3CDTF">2017-02-22T23:17:51Z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0x010100E6C79711059E8D46ADE79FA0C3FB19E4</vt:lpwstr>
  </property>
</Properties>
</file>