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59" r:id="rId6"/>
    <p:sldId id="258" r:id="rId7"/>
    <p:sldId id="260" r:id="rId8"/>
    <p:sldId id="262" r:id="rId9"/>
    <p:sldId id="263" r:id="rId10"/>
    <p:sldId id="285" r:id="rId11"/>
    <p:sldId id="265" r:id="rId12"/>
    <p:sldId id="266" r:id="rId13"/>
    <p:sldId id="276" r:id="rId14"/>
    <p:sldId id="281" r:id="rId15"/>
    <p:sldId id="289" r:id="rId16"/>
    <p:sldId id="290" r:id="rId17"/>
    <p:sldId id="287" r:id="rId18"/>
    <p:sldId id="291" r:id="rId19"/>
    <p:sldId id="288" r:id="rId20"/>
    <p:sldId id="293" r:id="rId21"/>
    <p:sldId id="295" r:id="rId22"/>
    <p:sldId id="292" r:id="rId23"/>
    <p:sldId id="296" r:id="rId24"/>
    <p:sldId id="297" r:id="rId25"/>
    <p:sldId id="298" r:id="rId26"/>
    <p:sldId id="299" r:id="rId27"/>
    <p:sldId id="300" r:id="rId28"/>
    <p:sldId id="272" r:id="rId29"/>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pos="56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45072" autoAdjust="0"/>
  </p:normalViewPr>
  <p:slideViewPr>
    <p:cSldViewPr showGuides="1">
      <p:cViewPr varScale="1">
        <p:scale>
          <a:sx n="51" d="100"/>
          <a:sy n="51" d="100"/>
        </p:scale>
        <p:origin x="2796" y="78"/>
      </p:cViewPr>
      <p:guideLst>
        <p:guide orient="horz" pos="618"/>
        <p:guide pos="568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4" d="100"/>
          <a:sy n="74" d="100"/>
        </p:scale>
        <p:origin x="2376" y="45"/>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D5E657-C75E-4190-B3C3-105C9C4260DF}" type="datetimeFigureOut">
              <a:rPr lang="en-AU" smtClean="0"/>
              <a:t>14/02/2017</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F98D88-B6F7-4C17-9B14-1B1A9C0C092B}" type="slidenum">
              <a:rPr lang="en-AU" smtClean="0"/>
              <a:t>‹#›</a:t>
            </a:fld>
            <a:endParaRPr lang="en-AU"/>
          </a:p>
        </p:txBody>
      </p:sp>
    </p:spTree>
    <p:extLst>
      <p:ext uri="{BB962C8B-B14F-4D97-AF65-F5344CB8AC3E}">
        <p14:creationId xmlns:p14="http://schemas.microsoft.com/office/powerpoint/2010/main" val="3193069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42A88-9C46-4A82-BC64-6521039314F7}" type="datetimeFigureOut">
              <a:rPr lang="en-AU" smtClean="0"/>
              <a:t>14/02/2017</a:t>
            </a:fld>
            <a:endParaRPr lang="en-AU"/>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FB293-4812-4AD5-9D7B-16C5960DBBF9}" type="slidenum">
              <a:rPr lang="en-AU" smtClean="0"/>
              <a:t>‹#›</a:t>
            </a:fld>
            <a:endParaRPr lang="en-AU"/>
          </a:p>
        </p:txBody>
      </p:sp>
    </p:spTree>
    <p:extLst>
      <p:ext uri="{BB962C8B-B14F-4D97-AF65-F5344CB8AC3E}">
        <p14:creationId xmlns:p14="http://schemas.microsoft.com/office/powerpoint/2010/main" val="99587681"/>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Hi, My name is Kieran Jacobsen, I am the Technical Lead for Infrastructure and Security at Readify. Today I am going to talk about DevSecOps in 10 minutes!</a:t>
            </a:r>
          </a:p>
        </p:txBody>
      </p:sp>
      <p:sp>
        <p:nvSpPr>
          <p:cNvPr id="4" name="Slide Number Placeholder 3"/>
          <p:cNvSpPr>
            <a:spLocks noGrp="1"/>
          </p:cNvSpPr>
          <p:nvPr>
            <p:ph type="sldNum" sz="quarter" idx="10"/>
          </p:nvPr>
        </p:nvSpPr>
        <p:spPr/>
        <p:txBody>
          <a:bodyPr/>
          <a:lstStyle/>
          <a:p>
            <a:fld id="{325FB293-4812-4AD5-9D7B-16C5960DBBF9}" type="slidenum">
              <a:rPr lang="en-AU" smtClean="0"/>
              <a:t>1</a:t>
            </a:fld>
            <a:endParaRPr lang="en-AU"/>
          </a:p>
        </p:txBody>
      </p:sp>
    </p:spTree>
    <p:extLst>
      <p:ext uri="{BB962C8B-B14F-4D97-AF65-F5344CB8AC3E}">
        <p14:creationId xmlns:p14="http://schemas.microsoft.com/office/powerpoint/2010/main" val="147458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Excel checklists, word policy documents and email attachments, NO </a:t>
            </a:r>
            <a:r>
              <a:rPr lang="en-AU" dirty="0" err="1"/>
              <a:t>NO</a:t>
            </a:r>
            <a:r>
              <a:rPr lang="en-AU" dirty="0"/>
              <a:t> </a:t>
            </a:r>
            <a:r>
              <a:rPr lang="en-AU" dirty="0" err="1"/>
              <a:t>NO</a:t>
            </a:r>
            <a:r>
              <a:rPr lang="en-AU" dirty="0"/>
              <a:t>!</a:t>
            </a:r>
          </a:p>
          <a:p>
            <a:endParaRPr lang="en-AU" dirty="0"/>
          </a:p>
          <a:p>
            <a:r>
              <a:rPr lang="en-AU" dirty="0"/>
              <a:t>Excel is clunky, word can be hard to diff, and we should all by now know the risks of documents with macros!</a:t>
            </a:r>
          </a:p>
        </p:txBody>
      </p:sp>
      <p:sp>
        <p:nvSpPr>
          <p:cNvPr id="4" name="Slide Number Placeholder 3"/>
          <p:cNvSpPr>
            <a:spLocks noGrp="1"/>
          </p:cNvSpPr>
          <p:nvPr>
            <p:ph type="sldNum" sz="quarter" idx="10"/>
          </p:nvPr>
        </p:nvSpPr>
        <p:spPr/>
        <p:txBody>
          <a:bodyPr/>
          <a:lstStyle/>
          <a:p>
            <a:fld id="{325FB293-4812-4AD5-9D7B-16C5960DBBF9}" type="slidenum">
              <a:rPr lang="en-AU" smtClean="0"/>
              <a:t>10</a:t>
            </a:fld>
            <a:endParaRPr lang="en-AU"/>
          </a:p>
        </p:txBody>
      </p:sp>
    </p:spTree>
    <p:extLst>
      <p:ext uri="{BB962C8B-B14F-4D97-AF65-F5344CB8AC3E}">
        <p14:creationId xmlns:p14="http://schemas.microsoft.com/office/powerpoint/2010/main" val="44363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Backlogs and boards encourage collaboration, and ownership of tasks. Security issues and reviews do not produce reports, that produce tasks in a board.</a:t>
            </a:r>
          </a:p>
        </p:txBody>
      </p:sp>
      <p:sp>
        <p:nvSpPr>
          <p:cNvPr id="4" name="Slide Number Placeholder 3"/>
          <p:cNvSpPr>
            <a:spLocks noGrp="1"/>
          </p:cNvSpPr>
          <p:nvPr>
            <p:ph type="sldNum" sz="quarter" idx="10"/>
          </p:nvPr>
        </p:nvSpPr>
        <p:spPr/>
        <p:txBody>
          <a:bodyPr/>
          <a:lstStyle/>
          <a:p>
            <a:fld id="{325FB293-4812-4AD5-9D7B-16C5960DBBF9}" type="slidenum">
              <a:rPr lang="en-AU" smtClean="0"/>
              <a:t>11</a:t>
            </a:fld>
            <a:endParaRPr lang="en-AU"/>
          </a:p>
        </p:txBody>
      </p:sp>
    </p:spTree>
    <p:extLst>
      <p:ext uri="{BB962C8B-B14F-4D97-AF65-F5344CB8AC3E}">
        <p14:creationId xmlns:p14="http://schemas.microsoft.com/office/powerpoint/2010/main" val="3517483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Don’t underestimate the power of support ticket tools. They encourage better working models, ownership of issues and better customer communication. </a:t>
            </a:r>
          </a:p>
        </p:txBody>
      </p:sp>
      <p:sp>
        <p:nvSpPr>
          <p:cNvPr id="4" name="Slide Number Placeholder 3"/>
          <p:cNvSpPr>
            <a:spLocks noGrp="1"/>
          </p:cNvSpPr>
          <p:nvPr>
            <p:ph type="sldNum" sz="quarter" idx="10"/>
          </p:nvPr>
        </p:nvSpPr>
        <p:spPr/>
        <p:txBody>
          <a:bodyPr/>
          <a:lstStyle/>
          <a:p>
            <a:fld id="{325FB293-4812-4AD5-9D7B-16C5960DBBF9}" type="slidenum">
              <a:rPr lang="en-AU" smtClean="0"/>
              <a:t>12</a:t>
            </a:fld>
            <a:endParaRPr lang="en-AU"/>
          </a:p>
        </p:txBody>
      </p:sp>
    </p:spTree>
    <p:extLst>
      <p:ext uri="{BB962C8B-B14F-4D97-AF65-F5344CB8AC3E}">
        <p14:creationId xmlns:p14="http://schemas.microsoft.com/office/powerpoint/2010/main" val="195889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Markup</a:t>
            </a:r>
            <a:r>
              <a:rPr lang="en-AU" dirty="0"/>
              <a:t> when combined with GIT allows for a powerful workflows. We can easily diff files and determine changes and we can have a rich review process via pull requests. </a:t>
            </a:r>
          </a:p>
          <a:p>
            <a:endParaRPr lang="en-AU" dirty="0"/>
          </a:p>
          <a:p>
            <a:r>
              <a:rPr lang="en-AU" dirty="0"/>
              <a:t>Git encourages collaboration, multiple people can work on a document simultaneous, and then have then changes pulled together, reviewed and approved then pushed out to the wider organisation.</a:t>
            </a:r>
          </a:p>
        </p:txBody>
      </p:sp>
      <p:sp>
        <p:nvSpPr>
          <p:cNvPr id="4" name="Slide Number Placeholder 3"/>
          <p:cNvSpPr>
            <a:spLocks noGrp="1"/>
          </p:cNvSpPr>
          <p:nvPr>
            <p:ph type="sldNum" sz="quarter" idx="10"/>
          </p:nvPr>
        </p:nvSpPr>
        <p:spPr/>
        <p:txBody>
          <a:bodyPr/>
          <a:lstStyle/>
          <a:p>
            <a:fld id="{325FB293-4812-4AD5-9D7B-16C5960DBBF9}" type="slidenum">
              <a:rPr lang="en-AU" smtClean="0"/>
              <a:t>13</a:t>
            </a:fld>
            <a:endParaRPr lang="en-AU"/>
          </a:p>
        </p:txBody>
      </p:sp>
    </p:spTree>
    <p:extLst>
      <p:ext uri="{BB962C8B-B14F-4D97-AF65-F5344CB8AC3E}">
        <p14:creationId xmlns:p14="http://schemas.microsoft.com/office/powerpoint/2010/main" val="2382467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the next big takeaway is security as code. Or as I like to put it, here is all of the code that could impact your organisations security.</a:t>
            </a:r>
          </a:p>
          <a:p>
            <a:endParaRPr lang="en-AU" dirty="0"/>
          </a:p>
          <a:p>
            <a:r>
              <a:rPr lang="en-AU" dirty="0"/>
              <a:t>Obviously we have application source code, but what about the other parts of your environment?</a:t>
            </a:r>
          </a:p>
          <a:p>
            <a:endParaRPr lang="en-AU" dirty="0"/>
          </a:p>
          <a:p>
            <a:r>
              <a:rPr lang="en-AU" dirty="0"/>
              <a:t>If your developers are using Azure or AWS, they are probably using templates to deploy infrastructure. Care needs to be taken that these templates are created in a way that the infrastructure they deploy is secure. Does operations review these? What about security?</a:t>
            </a:r>
          </a:p>
          <a:p>
            <a:endParaRPr lang="en-AU" dirty="0"/>
          </a:p>
          <a:p>
            <a:r>
              <a:rPr lang="en-AU" dirty="0"/>
              <a:t>Server configuration tools like Chef, Puppet and PowerShell DSC are all the rage, but are the configurations they are applying secure? Once again, what is the review process?</a:t>
            </a:r>
          </a:p>
        </p:txBody>
      </p:sp>
      <p:sp>
        <p:nvSpPr>
          <p:cNvPr id="4" name="Slide Number Placeholder 3"/>
          <p:cNvSpPr>
            <a:spLocks noGrp="1"/>
          </p:cNvSpPr>
          <p:nvPr>
            <p:ph type="sldNum" sz="quarter" idx="10"/>
          </p:nvPr>
        </p:nvSpPr>
        <p:spPr/>
        <p:txBody>
          <a:bodyPr/>
          <a:lstStyle/>
          <a:p>
            <a:fld id="{325FB293-4812-4AD5-9D7B-16C5960DBBF9}" type="slidenum">
              <a:rPr lang="en-AU" smtClean="0"/>
              <a:t>14</a:t>
            </a:fld>
            <a:endParaRPr lang="en-AU"/>
          </a:p>
        </p:txBody>
      </p:sp>
    </p:spTree>
    <p:extLst>
      <p:ext uri="{BB962C8B-B14F-4D97-AF65-F5344CB8AC3E}">
        <p14:creationId xmlns:p14="http://schemas.microsoft.com/office/powerpoint/2010/main" val="70673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Azure Resource Manager Templates, or ARM Templates for short. Allow us to deploy services within Azure in a repeatable manner. This includes things like storage, networks, addresses, virtual machines, web apps, SQL databases and much more.</a:t>
            </a:r>
          </a:p>
          <a:p>
            <a:endParaRPr lang="en-AU" dirty="0"/>
          </a:p>
          <a:p>
            <a:r>
              <a:rPr lang="en-AU" dirty="0"/>
              <a:t>In this example, we see a configuration element relating to a Network Security Group, basically this is an ACL. I have taken this from the Azure Quick start templates. This NSG specified that the only traffic allowed to this system is RDP, port 3389. Unfortunately, they have allowed all the internet as a source address, so I guess someone will start brute forcing this box soon enough. </a:t>
            </a:r>
          </a:p>
          <a:p>
            <a:endParaRPr lang="en-AU" dirty="0"/>
          </a:p>
          <a:p>
            <a:r>
              <a:rPr lang="en-AU" dirty="0"/>
              <a:t>Now I am not surprised by this one, from experience, this is actually better than the majority of templates I see. The majority of templates do not even apply network security groups, resulting in all services, from RDP to SSH to SMB to SQL left exposed to all in sundry.</a:t>
            </a:r>
          </a:p>
          <a:p>
            <a:endParaRPr lang="en-AU" dirty="0"/>
          </a:p>
          <a:p>
            <a:r>
              <a:rPr lang="en-AU" dirty="0"/>
              <a:t>Do you know if your developers are deploying from examples like this?</a:t>
            </a:r>
          </a:p>
        </p:txBody>
      </p:sp>
      <p:sp>
        <p:nvSpPr>
          <p:cNvPr id="4" name="Slide Number Placeholder 3"/>
          <p:cNvSpPr>
            <a:spLocks noGrp="1"/>
          </p:cNvSpPr>
          <p:nvPr>
            <p:ph type="sldNum" sz="quarter" idx="10"/>
          </p:nvPr>
        </p:nvSpPr>
        <p:spPr/>
        <p:txBody>
          <a:bodyPr/>
          <a:lstStyle/>
          <a:p>
            <a:fld id="{325FB293-4812-4AD5-9D7B-16C5960DBBF9}" type="slidenum">
              <a:rPr lang="en-AU" smtClean="0"/>
              <a:t>15</a:t>
            </a:fld>
            <a:endParaRPr lang="en-AU"/>
          </a:p>
        </p:txBody>
      </p:sp>
    </p:spTree>
    <p:extLst>
      <p:ext uri="{BB962C8B-B14F-4D97-AF65-F5344CB8AC3E}">
        <p14:creationId xmlns:p14="http://schemas.microsoft.com/office/powerpoint/2010/main" val="106863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let’s take a quick look at another example, this type its PowerShell DSC. This example is snipped of a much larger DSC configuration that all of our servers at Readify comply to. This will disable insecure ciphers being used for HTTPS connections. Imagine the effectiveness if you pushed this out to all of your web servers, or better yet, every server in your fleet?</a:t>
            </a:r>
          </a:p>
          <a:p>
            <a:endParaRPr lang="en-AU" dirty="0"/>
          </a:p>
          <a:p>
            <a:r>
              <a:rPr lang="en-AU" dirty="0"/>
              <a:t>This is security as code. We are making our environment more secure using code.</a:t>
            </a:r>
          </a:p>
        </p:txBody>
      </p:sp>
      <p:sp>
        <p:nvSpPr>
          <p:cNvPr id="4" name="Slide Number Placeholder 3"/>
          <p:cNvSpPr>
            <a:spLocks noGrp="1"/>
          </p:cNvSpPr>
          <p:nvPr>
            <p:ph type="sldNum" sz="quarter" idx="10"/>
          </p:nvPr>
        </p:nvSpPr>
        <p:spPr/>
        <p:txBody>
          <a:bodyPr/>
          <a:lstStyle/>
          <a:p>
            <a:fld id="{325FB293-4812-4AD5-9D7B-16C5960DBBF9}" type="slidenum">
              <a:rPr lang="en-AU" smtClean="0"/>
              <a:t>16</a:t>
            </a:fld>
            <a:endParaRPr lang="en-AU"/>
          </a:p>
        </p:txBody>
      </p:sp>
    </p:spTree>
    <p:extLst>
      <p:ext uri="{BB962C8B-B14F-4D97-AF65-F5344CB8AC3E}">
        <p14:creationId xmlns:p14="http://schemas.microsoft.com/office/powerpoint/2010/main" val="1406210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Training is super critical, we can’t be experts, but we need to have awareness of the other parts of our team. Training needs to start for all areas of IT from day 0, and not just the basics. Developers need to be aware of your organisations of code quality, and this includes security. If you don’t believe me, take a look at Troy Hunt’s blog for more justification on the value of training.</a:t>
            </a:r>
          </a:p>
        </p:txBody>
      </p:sp>
      <p:sp>
        <p:nvSpPr>
          <p:cNvPr id="4" name="Slide Number Placeholder 3"/>
          <p:cNvSpPr>
            <a:spLocks noGrp="1"/>
          </p:cNvSpPr>
          <p:nvPr>
            <p:ph type="sldNum" sz="quarter" idx="10"/>
          </p:nvPr>
        </p:nvSpPr>
        <p:spPr/>
        <p:txBody>
          <a:bodyPr/>
          <a:lstStyle/>
          <a:p>
            <a:fld id="{325FB293-4812-4AD5-9D7B-16C5960DBBF9}" type="slidenum">
              <a:rPr lang="en-AU" smtClean="0"/>
              <a:t>17</a:t>
            </a:fld>
            <a:endParaRPr lang="en-AU"/>
          </a:p>
        </p:txBody>
      </p:sp>
    </p:spTree>
    <p:extLst>
      <p:ext uri="{BB962C8B-B14F-4D97-AF65-F5344CB8AC3E}">
        <p14:creationId xmlns:p14="http://schemas.microsoft.com/office/powerpoint/2010/main" val="1043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back we are to the infinite loop that is DevOps. So where should we integrate? The answer is, at every single step along the way. Security is something we need to consider at every step, we use to say security is as strong as the weakest link in the chain, well this loop here is your new chain, lets make sure everything is as strong as it can be.</a:t>
            </a:r>
          </a:p>
          <a:p>
            <a:endParaRPr lang="en-AU" dirty="0"/>
          </a:p>
          <a:p>
            <a:r>
              <a:rPr lang="en-AU" dirty="0"/>
              <a:t>Automation is crucial here, we need to be able to integrate our security tools with the rest of the continuous build and release pipeline. If your tool needs to be manually triggered, or cannot feed its results back into a backlog, or into a support ticket system, it isn’t going to succeed.</a:t>
            </a:r>
          </a:p>
        </p:txBody>
      </p:sp>
      <p:sp>
        <p:nvSpPr>
          <p:cNvPr id="4" name="Slide Number Placeholder 3"/>
          <p:cNvSpPr>
            <a:spLocks noGrp="1"/>
          </p:cNvSpPr>
          <p:nvPr>
            <p:ph type="sldNum" sz="quarter" idx="10"/>
          </p:nvPr>
        </p:nvSpPr>
        <p:spPr/>
        <p:txBody>
          <a:bodyPr/>
          <a:lstStyle/>
          <a:p>
            <a:fld id="{325FB293-4812-4AD5-9D7B-16C5960DBBF9}" type="slidenum">
              <a:rPr lang="en-AU" smtClean="0"/>
              <a:t>18</a:t>
            </a:fld>
            <a:endParaRPr lang="en-AU"/>
          </a:p>
        </p:txBody>
      </p:sp>
    </p:spTree>
    <p:extLst>
      <p:ext uri="{BB962C8B-B14F-4D97-AF65-F5344CB8AC3E}">
        <p14:creationId xmlns:p14="http://schemas.microsoft.com/office/powerpoint/2010/main" val="27252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we plan, we need to involve security in both our sprint planning and reviews. I recommend considering security stories early due to their complexity; you don’t want to leave them till the end of a release cycle.</a:t>
            </a:r>
          </a:p>
        </p:txBody>
      </p:sp>
      <p:sp>
        <p:nvSpPr>
          <p:cNvPr id="4" name="Slide Number Placeholder 3"/>
          <p:cNvSpPr>
            <a:spLocks noGrp="1"/>
          </p:cNvSpPr>
          <p:nvPr>
            <p:ph type="sldNum" sz="quarter" idx="10"/>
          </p:nvPr>
        </p:nvSpPr>
        <p:spPr/>
        <p:txBody>
          <a:bodyPr/>
          <a:lstStyle/>
          <a:p>
            <a:fld id="{325FB293-4812-4AD5-9D7B-16C5960DBBF9}" type="slidenum">
              <a:rPr lang="en-AU" smtClean="0"/>
              <a:t>19</a:t>
            </a:fld>
            <a:endParaRPr lang="en-AU"/>
          </a:p>
        </p:txBody>
      </p:sp>
    </p:spTree>
    <p:extLst>
      <p:ext uri="{BB962C8B-B14F-4D97-AF65-F5344CB8AC3E}">
        <p14:creationId xmlns:p14="http://schemas.microsoft.com/office/powerpoint/2010/main" val="25868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By all accounts, 2016 was a massive year for information security. We saw a significant number of breach disclosures, breaking records in terms of the number and size of the breaches. We saw a number of older breaches appear for the first time, like those impacting LinkedIn, Myspace and Yahoo. We saw the mirai bot net appear, hit Brian Krebs with a record breaking denial of service attack, then target DynDNS and knocking off Spotify, twitter, GitHub PayPal and more. We also saw a number of breaches where database backups made public, including one impacting the Australian Red Cross.</a:t>
            </a:r>
          </a:p>
        </p:txBody>
      </p:sp>
      <p:sp>
        <p:nvSpPr>
          <p:cNvPr id="4" name="Slide Number Placeholder 3"/>
          <p:cNvSpPr>
            <a:spLocks noGrp="1"/>
          </p:cNvSpPr>
          <p:nvPr>
            <p:ph type="sldNum" sz="quarter" idx="10"/>
          </p:nvPr>
        </p:nvSpPr>
        <p:spPr/>
        <p:txBody>
          <a:bodyPr/>
          <a:lstStyle/>
          <a:p>
            <a:fld id="{325FB293-4812-4AD5-9D7B-16C5960DBBF9}" type="slidenum">
              <a:rPr lang="en-AU" smtClean="0"/>
              <a:t>2</a:t>
            </a:fld>
            <a:endParaRPr lang="en-AU"/>
          </a:p>
        </p:txBody>
      </p:sp>
    </p:spTree>
    <p:extLst>
      <p:ext uri="{BB962C8B-B14F-4D97-AF65-F5344CB8AC3E}">
        <p14:creationId xmlns:p14="http://schemas.microsoft.com/office/powerpoint/2010/main" val="220515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Training is crucial to writing secure code, but its also worth considering methodologies like test driven development. Using the right tools is crucial; most IDEs have tools or plugins that will assist developers by highlighting potential security risks. Pull Requests are also crucial, code that contains security issues, doesn’t get merged.</a:t>
            </a:r>
          </a:p>
        </p:txBody>
      </p:sp>
      <p:sp>
        <p:nvSpPr>
          <p:cNvPr id="4" name="Slide Number Placeholder 3"/>
          <p:cNvSpPr>
            <a:spLocks noGrp="1"/>
          </p:cNvSpPr>
          <p:nvPr>
            <p:ph type="sldNum" sz="quarter" idx="10"/>
          </p:nvPr>
        </p:nvSpPr>
        <p:spPr/>
        <p:txBody>
          <a:bodyPr/>
          <a:lstStyle/>
          <a:p>
            <a:fld id="{325FB293-4812-4AD5-9D7B-16C5960DBBF9}" type="slidenum">
              <a:rPr lang="en-AU" smtClean="0"/>
              <a:t>20</a:t>
            </a:fld>
            <a:endParaRPr lang="en-AU"/>
          </a:p>
        </p:txBody>
      </p:sp>
    </p:spTree>
    <p:extLst>
      <p:ext uri="{BB962C8B-B14F-4D97-AF65-F5344CB8AC3E}">
        <p14:creationId xmlns:p14="http://schemas.microsoft.com/office/powerpoint/2010/main" val="458784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a:p>
            <a:endParaRPr lang="en-AU" dirty="0"/>
          </a:p>
          <a:p>
            <a:endParaRPr lang="en-AU" dirty="0"/>
          </a:p>
          <a:p>
            <a:r>
              <a:rPr lang="en-AU" dirty="0"/>
              <a:t>The security industry has differing views on which is better, I personally think its dependant upon your team and your project. My concern with dynamic code analysis has been ensuring that we have full coverage of the source code. Now people will come to me and say, “but last time we used one of these tools, it generated a billion errors and we were flooded”, well that might be the case, but with DevOps, the focus is on small check-ins, and small code changes. This should reduce the chances of a flood of issues, and if you do get a flood, DevOps and small commits should also assist in highlighting the individual commit that caused the flood gates to open.</a:t>
            </a:r>
          </a:p>
          <a:p>
            <a:endParaRPr lang="en-AU" dirty="0"/>
          </a:p>
          <a:p>
            <a:r>
              <a:rPr lang="en-AU" dirty="0"/>
              <a:t>If you are using Visual Studio, look at using the Code Analysis tools that it contains. Whilst they are not going to pick up everything, they are a great place to start.</a:t>
            </a:r>
          </a:p>
          <a:p>
            <a:endParaRPr lang="en-AU" dirty="0"/>
          </a:p>
          <a:p>
            <a:r>
              <a:rPr lang="en-AU" dirty="0"/>
              <a:t>A build that fails its security checks isn’t of high enough quality to proceed further down the pipeline. Ensure that everyone is aware that the expectation is for high quality code to proceed to testing and onwards.</a:t>
            </a:r>
          </a:p>
        </p:txBody>
      </p:sp>
      <p:sp>
        <p:nvSpPr>
          <p:cNvPr id="4" name="Slide Number Placeholder 3"/>
          <p:cNvSpPr>
            <a:spLocks noGrp="1"/>
          </p:cNvSpPr>
          <p:nvPr>
            <p:ph type="sldNum" sz="quarter" idx="10"/>
          </p:nvPr>
        </p:nvSpPr>
        <p:spPr/>
        <p:txBody>
          <a:bodyPr/>
          <a:lstStyle/>
          <a:p>
            <a:fld id="{325FB293-4812-4AD5-9D7B-16C5960DBBF9}" type="slidenum">
              <a:rPr lang="en-AU" smtClean="0"/>
              <a:t>21</a:t>
            </a:fld>
            <a:endParaRPr lang="en-AU"/>
          </a:p>
        </p:txBody>
      </p:sp>
    </p:spTree>
    <p:extLst>
      <p:ext uri="{BB962C8B-B14F-4D97-AF65-F5344CB8AC3E}">
        <p14:creationId xmlns:p14="http://schemas.microsoft.com/office/powerpoint/2010/main" val="4086278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Automated testing is so critical for a DevOps and a DevSecOps project. Testing is how we ensure that our code is up to scratch and its of quality that we would want to deploy it. When Testing, be it unit testing, or automated UI testing, or even formal manual user acceptance testing, include security test cases, that is cases that can be used to ensure the system is performing securely. A simple example of this might be that if a user was to enter SQL injection into a webform, that the form doesn’t output SQL errors.</a:t>
            </a:r>
          </a:p>
          <a:p>
            <a:endParaRPr lang="en-AU" dirty="0"/>
          </a:p>
          <a:p>
            <a:r>
              <a:rPr lang="en-AU" dirty="0"/>
              <a:t>Fuzzing is another technical that is becoming popular, it’s the process of sending random inputs to software to spot security holes. A number of vendors are producing not only great fuzzing tools, but ones that allow for automated tests with integration into our build and release pipelines. Microsoft recently announced Project Springfield, a tool its been testing in house and with customers.</a:t>
            </a:r>
          </a:p>
          <a:p>
            <a:endParaRPr lang="en-AU" dirty="0"/>
          </a:p>
          <a:p>
            <a:r>
              <a:rPr lang="en-AU" dirty="0"/>
              <a:t>Another bit of testing that can be automated, and is so often overlooked is load testing. I can’t believe its 2017, and people still don’t do load testing. Load Testing not only proves that the application infrastructure can handle the load, but it can also help us determine if it can handle more than what is expected, say in the event of an attack. Microsoft includes support for load testing in their VSTS platform.</a:t>
            </a:r>
          </a:p>
          <a:p>
            <a:endParaRPr lang="en-AU" dirty="0"/>
          </a:p>
          <a:p>
            <a:r>
              <a:rPr lang="en-AU" dirty="0"/>
              <a:t>Once again, if the app fails in testing, it doesn’t proceed.</a:t>
            </a:r>
          </a:p>
        </p:txBody>
      </p:sp>
      <p:sp>
        <p:nvSpPr>
          <p:cNvPr id="4" name="Slide Number Placeholder 3"/>
          <p:cNvSpPr>
            <a:spLocks noGrp="1"/>
          </p:cNvSpPr>
          <p:nvPr>
            <p:ph type="sldNum" sz="quarter" idx="10"/>
          </p:nvPr>
        </p:nvSpPr>
        <p:spPr/>
        <p:txBody>
          <a:bodyPr/>
          <a:lstStyle/>
          <a:p>
            <a:fld id="{325FB293-4812-4AD5-9D7B-16C5960DBBF9}" type="slidenum">
              <a:rPr lang="en-AU" smtClean="0"/>
              <a:t>22</a:t>
            </a:fld>
            <a:endParaRPr lang="en-AU"/>
          </a:p>
        </p:txBody>
      </p:sp>
    </p:spTree>
    <p:extLst>
      <p:ext uri="{BB962C8B-B14F-4D97-AF65-F5344CB8AC3E}">
        <p14:creationId xmlns:p14="http://schemas.microsoft.com/office/powerpoint/2010/main" val="2485780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an application gets to the release and deployment stages, we might think there is nothing for us to do; this isn’t the case, at this point, we may have deployed an application into a development or pre-production environment prior to deployment on production. Why not perform an end-to-end vulnerability assessment, scan not just the application but the entire stack, from servers, to databases, to load balancers. This is potentially your first time seeing the application and its supporting elements in </a:t>
            </a:r>
            <a:r>
              <a:rPr lang="en-AU"/>
              <a:t>its entirety, </a:t>
            </a:r>
            <a:r>
              <a:rPr lang="en-AU" dirty="0"/>
              <a:t>make use of the opportunity.</a:t>
            </a:r>
          </a:p>
        </p:txBody>
      </p:sp>
      <p:sp>
        <p:nvSpPr>
          <p:cNvPr id="4" name="Slide Number Placeholder 3"/>
          <p:cNvSpPr>
            <a:spLocks noGrp="1"/>
          </p:cNvSpPr>
          <p:nvPr>
            <p:ph type="sldNum" sz="quarter" idx="10"/>
          </p:nvPr>
        </p:nvSpPr>
        <p:spPr/>
        <p:txBody>
          <a:bodyPr/>
          <a:lstStyle/>
          <a:p>
            <a:fld id="{325FB293-4812-4AD5-9D7B-16C5960DBBF9}" type="slidenum">
              <a:rPr lang="en-AU" smtClean="0"/>
              <a:t>23</a:t>
            </a:fld>
            <a:endParaRPr lang="en-AU"/>
          </a:p>
        </p:txBody>
      </p:sp>
    </p:spTree>
    <p:extLst>
      <p:ext uri="{BB962C8B-B14F-4D97-AF65-F5344CB8AC3E}">
        <p14:creationId xmlns:p14="http://schemas.microsoft.com/office/powerpoint/2010/main" val="392976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Yet 2017, politics aside, seems to be gearing up to be even worse. Attackers have laid waste to poorly secured Hadoop, MongoDB, ElasticSearch and CouchDB instances; deleting data and leaving ransom notes.  A 13 year old worm made a reappearance. That’s right, SQL Slammer is back!</a:t>
            </a:r>
          </a:p>
        </p:txBody>
      </p:sp>
      <p:sp>
        <p:nvSpPr>
          <p:cNvPr id="4" name="Slide Number Placeholder 3"/>
          <p:cNvSpPr>
            <a:spLocks noGrp="1"/>
          </p:cNvSpPr>
          <p:nvPr>
            <p:ph type="sldNum" sz="quarter" idx="10"/>
          </p:nvPr>
        </p:nvSpPr>
        <p:spPr/>
        <p:txBody>
          <a:bodyPr/>
          <a:lstStyle/>
          <a:p>
            <a:fld id="{325FB293-4812-4AD5-9D7B-16C5960DBBF9}" type="slidenum">
              <a:rPr lang="en-AU" smtClean="0"/>
              <a:t>3</a:t>
            </a:fld>
            <a:endParaRPr lang="en-AU"/>
          </a:p>
        </p:txBody>
      </p:sp>
    </p:spTree>
    <p:extLst>
      <p:ext uri="{BB962C8B-B14F-4D97-AF65-F5344CB8AC3E}">
        <p14:creationId xmlns:p14="http://schemas.microsoft.com/office/powerpoint/2010/main" val="304846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see a representation of development and operations before the introduction of DevOps. Development would catapult new builds at operations, and they would return with a volley of bugs and issues. Our applications were unstable, deployments were a complex mess and overall our organisations suffered.</a:t>
            </a:r>
          </a:p>
        </p:txBody>
      </p:sp>
      <p:sp>
        <p:nvSpPr>
          <p:cNvPr id="4" name="Slide Number Placeholder 3"/>
          <p:cNvSpPr>
            <a:spLocks noGrp="1"/>
          </p:cNvSpPr>
          <p:nvPr>
            <p:ph type="sldNum" sz="quarter" idx="10"/>
          </p:nvPr>
        </p:nvSpPr>
        <p:spPr/>
        <p:txBody>
          <a:bodyPr/>
          <a:lstStyle/>
          <a:p>
            <a:fld id="{325FB293-4812-4AD5-9D7B-16C5960DBBF9}" type="slidenum">
              <a:rPr lang="en-AU" smtClean="0"/>
              <a:t>4</a:t>
            </a:fld>
            <a:endParaRPr lang="en-AU"/>
          </a:p>
        </p:txBody>
      </p:sp>
    </p:spTree>
    <p:extLst>
      <p:ext uri="{BB962C8B-B14F-4D97-AF65-F5344CB8AC3E}">
        <p14:creationId xmlns:p14="http://schemas.microsoft.com/office/powerpoint/2010/main" val="264119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Along came DevOps, with a promise that we would get two waring factions to act as one. DevOps has largely been a success, applications have become more stable, we now have a faster release cycle, with fixes deployed to production often at an hourly basis. Development and Operations is now moving at a speed to which the rest of the business was wanting. </a:t>
            </a:r>
          </a:p>
        </p:txBody>
      </p:sp>
      <p:sp>
        <p:nvSpPr>
          <p:cNvPr id="4" name="Slide Number Placeholder 3"/>
          <p:cNvSpPr>
            <a:spLocks noGrp="1"/>
          </p:cNvSpPr>
          <p:nvPr>
            <p:ph type="sldNum" sz="quarter" idx="10"/>
          </p:nvPr>
        </p:nvSpPr>
        <p:spPr/>
        <p:txBody>
          <a:bodyPr/>
          <a:lstStyle/>
          <a:p>
            <a:fld id="{325FB293-4812-4AD5-9D7B-16C5960DBBF9}" type="slidenum">
              <a:rPr lang="en-AU" smtClean="0"/>
              <a:t>5</a:t>
            </a:fld>
            <a:endParaRPr lang="en-AU"/>
          </a:p>
        </p:txBody>
      </p:sp>
    </p:spTree>
    <p:extLst>
      <p:ext uri="{BB962C8B-B14F-4D97-AF65-F5344CB8AC3E}">
        <p14:creationId xmlns:p14="http://schemas.microsoft.com/office/powerpoint/2010/main" val="83783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in the rush, we missed something, we left out security from the equation. Organisations at all levels rushed to embrace DevOps, yet at times, didn’t include their own security teams. We see insecurely deployed databases and applications, and issues with backups and disaster recovery being over looked. It feels almost like we are back in the 90s. </a:t>
            </a:r>
          </a:p>
        </p:txBody>
      </p:sp>
      <p:sp>
        <p:nvSpPr>
          <p:cNvPr id="4" name="Slide Number Placeholder 3"/>
          <p:cNvSpPr>
            <a:spLocks noGrp="1"/>
          </p:cNvSpPr>
          <p:nvPr>
            <p:ph type="sldNum" sz="quarter" idx="10"/>
          </p:nvPr>
        </p:nvSpPr>
        <p:spPr/>
        <p:txBody>
          <a:bodyPr/>
          <a:lstStyle/>
          <a:p>
            <a:fld id="{325FB293-4812-4AD5-9D7B-16C5960DBBF9}" type="slidenum">
              <a:rPr lang="en-AU" smtClean="0"/>
              <a:t>6</a:t>
            </a:fld>
            <a:endParaRPr lang="en-AU"/>
          </a:p>
        </p:txBody>
      </p:sp>
    </p:spTree>
    <p:extLst>
      <p:ext uri="{BB962C8B-B14F-4D97-AF65-F5344CB8AC3E}">
        <p14:creationId xmlns:p14="http://schemas.microsoft.com/office/powerpoint/2010/main" val="135912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25FB293-4812-4AD5-9D7B-16C5960DBBF9}" type="slidenum">
              <a:rPr lang="en-AU" smtClean="0"/>
              <a:t>7</a:t>
            </a:fld>
            <a:endParaRPr lang="en-AU"/>
          </a:p>
        </p:txBody>
      </p:sp>
    </p:spTree>
    <p:extLst>
      <p:ext uri="{BB962C8B-B14F-4D97-AF65-F5344CB8AC3E}">
        <p14:creationId xmlns:p14="http://schemas.microsoft.com/office/powerpoint/2010/main" val="18820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love this quote from Jess one of our local MVPs. We’re in customer service. Our users are our customers. Its also clear </a:t>
            </a:r>
          </a:p>
          <a:p>
            <a:endParaRPr lang="en-AU" dirty="0"/>
          </a:p>
          <a:p>
            <a:endParaRPr lang="en-AU" dirty="0"/>
          </a:p>
          <a:p>
            <a:r>
              <a:rPr lang="en-AU" dirty="0"/>
              <a:t>Here I have one of my favourite quotes about the industry and it comes from a Queensland Microsoft MVP, Jess Dodson; “We’re in customer service. Our users are our customers. We need to understand them &amp; their needs to do our job well. What I love about this quote is that it succinctly sums up  some of the issues with the relationship between Development, Operations and Security. We are all in customer service, and its about time we start acting like we were, long gone are they days of the cold face of IT. Its also crucial to realise, that within these three groups, we are both customers, and providers.</a:t>
            </a:r>
          </a:p>
        </p:txBody>
      </p:sp>
      <p:sp>
        <p:nvSpPr>
          <p:cNvPr id="4" name="Slide Number Placeholder 3"/>
          <p:cNvSpPr>
            <a:spLocks noGrp="1"/>
          </p:cNvSpPr>
          <p:nvPr>
            <p:ph type="sldNum" sz="quarter" idx="10"/>
          </p:nvPr>
        </p:nvSpPr>
        <p:spPr/>
        <p:txBody>
          <a:bodyPr/>
          <a:lstStyle/>
          <a:p>
            <a:fld id="{325FB293-4812-4AD5-9D7B-16C5960DBBF9}" type="slidenum">
              <a:rPr lang="en-AU" smtClean="0"/>
              <a:t>8</a:t>
            </a:fld>
            <a:endParaRPr lang="en-AU"/>
          </a:p>
        </p:txBody>
      </p:sp>
    </p:spTree>
    <p:extLst>
      <p:ext uri="{BB962C8B-B14F-4D97-AF65-F5344CB8AC3E}">
        <p14:creationId xmlns:p14="http://schemas.microsoft.com/office/powerpoint/2010/main" val="402897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its obvious that Development and Operations need to maintain clear communications. If development wish to provide new products, </a:t>
            </a:r>
            <a:r>
              <a:rPr lang="en-AU" dirty="0" err="1"/>
              <a:t>ie</a:t>
            </a:r>
            <a:r>
              <a:rPr lang="en-AU" dirty="0"/>
              <a:t> code, they need operations to provide them with things like internet. And If Ops wants a stable environment, they need development to write high quality code. Development is a customer of Operations, and Operations is a customer of development. We need clear communication between these groups.</a:t>
            </a:r>
          </a:p>
          <a:p>
            <a:endParaRPr lang="en-AU" dirty="0"/>
          </a:p>
          <a:p>
            <a:r>
              <a:rPr lang="en-AU" dirty="0"/>
              <a:t>What we often miss is the customer relationships with security. The security team needs dev and ops to deploy fixes to discovered security issues, they are a customer of these two teams. What we forget, is reverse. Development and Operations are not security experts, they require support, guidance and assistance from security specialists.</a:t>
            </a:r>
          </a:p>
        </p:txBody>
      </p:sp>
      <p:sp>
        <p:nvSpPr>
          <p:cNvPr id="4" name="Slide Number Placeholder 3"/>
          <p:cNvSpPr>
            <a:spLocks noGrp="1"/>
          </p:cNvSpPr>
          <p:nvPr>
            <p:ph type="sldNum" sz="quarter" idx="10"/>
          </p:nvPr>
        </p:nvSpPr>
        <p:spPr/>
        <p:txBody>
          <a:bodyPr/>
          <a:lstStyle/>
          <a:p>
            <a:fld id="{325FB293-4812-4AD5-9D7B-16C5960DBBF9}" type="slidenum">
              <a:rPr lang="en-AU" smtClean="0"/>
              <a:t>9</a:t>
            </a:fld>
            <a:endParaRPr lang="en-AU"/>
          </a:p>
        </p:txBody>
      </p:sp>
    </p:spTree>
    <p:extLst>
      <p:ext uri="{BB962C8B-B14F-4D97-AF65-F5344CB8AC3E}">
        <p14:creationId xmlns:p14="http://schemas.microsoft.com/office/powerpoint/2010/main" val="1860019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_Cya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7" y="0"/>
            <a:ext cx="12200259" cy="6872955"/>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7200"/>
              </a:lnSpc>
              <a:defRPr sz="7200" baseline="0">
                <a:solidFill>
                  <a:schemeClr val="bg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95117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6" name="Picture Placeholder 5"/>
          <p:cNvSpPr>
            <a:spLocks noGrp="1"/>
          </p:cNvSpPr>
          <p:nvPr>
            <p:ph type="pic" sz="quarter" idx="13" hasCustomPrompt="1"/>
          </p:nvPr>
        </p:nvSpPr>
        <p:spPr>
          <a:xfrm>
            <a:off x="0" y="0"/>
            <a:ext cx="11484000" cy="6868134"/>
          </a:xfrm>
          <a:custGeom>
            <a:avLst/>
            <a:gdLst>
              <a:gd name="connsiteX0" fmla="*/ 0 w 11495806"/>
              <a:gd name="connsiteY0" fmla="*/ 0 h 6859588"/>
              <a:gd name="connsiteX1" fmla="*/ 11495806 w 11495806"/>
              <a:gd name="connsiteY1" fmla="*/ 0 h 6859588"/>
              <a:gd name="connsiteX2" fmla="*/ 11495806 w 11495806"/>
              <a:gd name="connsiteY2" fmla="*/ 6859588 h 6859588"/>
              <a:gd name="connsiteX3" fmla="*/ 0 w 11495806"/>
              <a:gd name="connsiteY3" fmla="*/ 6859588 h 6859588"/>
              <a:gd name="connsiteX4" fmla="*/ 0 w 11495806"/>
              <a:gd name="connsiteY4" fmla="*/ 0 h 6859588"/>
              <a:gd name="connsiteX0" fmla="*/ 0 w 11495806"/>
              <a:gd name="connsiteY0" fmla="*/ 0 h 6868134"/>
              <a:gd name="connsiteX1" fmla="*/ 11495806 w 11495806"/>
              <a:gd name="connsiteY1" fmla="*/ 0 h 6868134"/>
              <a:gd name="connsiteX2" fmla="*/ 10957421 w 11495806"/>
              <a:gd name="connsiteY2" fmla="*/ 6868134 h 6868134"/>
              <a:gd name="connsiteX3" fmla="*/ 0 w 11495806"/>
              <a:gd name="connsiteY3" fmla="*/ 6859588 h 6868134"/>
              <a:gd name="connsiteX4" fmla="*/ 0 w 11495806"/>
              <a:gd name="connsiteY4" fmla="*/ 0 h 686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806" h="6868134">
                <a:moveTo>
                  <a:pt x="0" y="0"/>
                </a:moveTo>
                <a:lnTo>
                  <a:pt x="11495806" y="0"/>
                </a:lnTo>
                <a:lnTo>
                  <a:pt x="10957421" y="6868134"/>
                </a:lnTo>
                <a:lnTo>
                  <a:pt x="0" y="6859588"/>
                </a:lnTo>
                <a:lnTo>
                  <a:pt x="0" y="0"/>
                </a:lnTo>
                <a:close/>
              </a:path>
            </a:pathLst>
          </a:custGeom>
          <a:solidFill>
            <a:schemeClr val="bg2">
              <a:lumMod val="85000"/>
            </a:schemeClr>
          </a:solidFill>
        </p:spPr>
        <p:txBody>
          <a:bodyPr/>
          <a:lstStyle>
            <a:lvl1pPr marL="0" indent="0" algn="ctr">
              <a:buNone/>
              <a:defRPr baseline="0"/>
            </a:lvl1pPr>
          </a:lstStyle>
          <a:p>
            <a:r>
              <a:rPr lang="en-AU" dirty="0"/>
              <a:t>Click picture icon in centre of screen</a:t>
            </a:r>
          </a:p>
        </p:txBody>
      </p:sp>
    </p:spTree>
    <p:extLst>
      <p:ext uri="{BB962C8B-B14F-4D97-AF65-F5344CB8AC3E}">
        <p14:creationId xmlns:p14="http://schemas.microsoft.com/office/powerpoint/2010/main" val="353281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Freestyle_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14/02/2017</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solidFill>
                  <a:schemeClr val="tx1"/>
                </a:solidFill>
              </a:rPr>
              <a:t>Page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83816" y="6390524"/>
            <a:ext cx="426390" cy="239670"/>
          </a:xfrm>
          <a:prstGeom prst="rect">
            <a:avLst/>
          </a:prstGeom>
        </p:spPr>
      </p:pic>
      <p:sp>
        <p:nvSpPr>
          <p:cNvPr id="12" name="Title 1"/>
          <p:cNvSpPr>
            <a:spLocks noGrp="1"/>
          </p:cNvSpPr>
          <p:nvPr>
            <p:ph type="title" hasCustomPrompt="1"/>
          </p:nvPr>
        </p:nvSpPr>
        <p:spPr>
          <a:xfrm>
            <a:off x="838622" y="333450"/>
            <a:ext cx="10048720" cy="1143265"/>
          </a:xfrm>
        </p:spPr>
        <p:txBody>
          <a:bodyPr/>
          <a:lstStyle>
            <a:lvl1pPr>
              <a:defRPr>
                <a:solidFill>
                  <a:schemeClr val="accent1"/>
                </a:solidFill>
              </a:defRPr>
            </a:lvl1pPr>
          </a:lstStyle>
          <a:p>
            <a:r>
              <a:rPr lang="en-AU" noProof="0" dirty="0"/>
              <a:t>Click to add title</a:t>
            </a:r>
          </a:p>
        </p:txBody>
      </p:sp>
      <p:sp>
        <p:nvSpPr>
          <p:cNvPr id="13" name="Content Placeholder 2"/>
          <p:cNvSpPr>
            <a:spLocks noGrp="1"/>
          </p:cNvSpPr>
          <p:nvPr>
            <p:ph idx="1" hasCustomPrompt="1"/>
          </p:nvPr>
        </p:nvSpPr>
        <p:spPr>
          <a:xfrm>
            <a:off x="838622" y="1694577"/>
            <a:ext cx="10048720" cy="4527011"/>
          </a:xfrm>
        </p:spPr>
        <p:txBody>
          <a:bodyPr/>
          <a:lstStyle>
            <a:lvl1pPr>
              <a:buClr>
                <a:srgbClr val="E5007E"/>
              </a:buClr>
              <a:defRPr spc="0" baseline="0"/>
            </a:lvl1pPr>
            <a:lvl2pPr>
              <a:buClr>
                <a:srgbClr val="E5007E"/>
              </a:buClr>
              <a:defRPr spc="0" baseline="0"/>
            </a:lvl2pPr>
            <a:lvl3pPr>
              <a:buClr>
                <a:srgbClr val="E5007E"/>
              </a:buClr>
              <a:defRPr spc="0" baseline="0"/>
            </a:lvl3pPr>
            <a:lvl4pPr>
              <a:buClr>
                <a:srgbClr val="E5007E"/>
              </a:buClr>
              <a:defRPr spc="0" baseline="0"/>
            </a:lvl4pPr>
            <a:lvl5pPr>
              <a:buClr>
                <a:srgbClr val="E5007E"/>
              </a:buClr>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402932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Freestyle_Black">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2AB80E0E-1F2C-4E6E-B168-928DCCD9FC96}" type="datetime1">
              <a:rPr lang="en-AU" smtClean="0"/>
              <a:pPr/>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83816" y="6390524"/>
            <a:ext cx="426390" cy="239670"/>
          </a:xfrm>
          <a:prstGeom prst="rect">
            <a:avLst/>
          </a:prstGeom>
        </p:spPr>
      </p:pic>
      <p:sp>
        <p:nvSpPr>
          <p:cNvPr id="12" name="Title 1"/>
          <p:cNvSpPr>
            <a:spLocks noGrp="1"/>
          </p:cNvSpPr>
          <p:nvPr>
            <p:ph type="title" hasCustomPrompt="1"/>
          </p:nvPr>
        </p:nvSpPr>
        <p:spPr>
          <a:xfrm>
            <a:off x="838622" y="333450"/>
            <a:ext cx="10048720" cy="1143265"/>
          </a:xfrm>
        </p:spPr>
        <p:txBody>
          <a:bodyPr/>
          <a:lstStyle>
            <a:lvl1pPr>
              <a:defRPr>
                <a:solidFill>
                  <a:schemeClr val="accent1"/>
                </a:solidFill>
              </a:defRPr>
            </a:lvl1pPr>
          </a:lstStyle>
          <a:p>
            <a:r>
              <a:rPr lang="en-AU" noProof="0" dirty="0"/>
              <a:t>Click to add title</a:t>
            </a:r>
          </a:p>
        </p:txBody>
      </p:sp>
      <p:sp>
        <p:nvSpPr>
          <p:cNvPr id="13" name="Content Placeholder 2"/>
          <p:cNvSpPr>
            <a:spLocks noGrp="1"/>
          </p:cNvSpPr>
          <p:nvPr>
            <p:ph idx="1" hasCustomPrompt="1"/>
          </p:nvPr>
        </p:nvSpPr>
        <p:spPr>
          <a:xfrm>
            <a:off x="838622" y="1694577"/>
            <a:ext cx="10048720" cy="4527011"/>
          </a:xfrm>
        </p:spPr>
        <p:txBody>
          <a:bodyPr/>
          <a:lstStyle>
            <a:lvl1pPr>
              <a:buClr>
                <a:srgbClr val="E5007E"/>
              </a:buClr>
              <a:defRPr spc="0" baseline="0">
                <a:solidFill>
                  <a:schemeClr val="bg1"/>
                </a:solidFill>
              </a:defRPr>
            </a:lvl1pPr>
            <a:lvl2pPr>
              <a:buClr>
                <a:srgbClr val="E5007E"/>
              </a:buClr>
              <a:defRPr spc="0" baseline="0">
                <a:solidFill>
                  <a:schemeClr val="bg1"/>
                </a:solidFill>
              </a:defRPr>
            </a:lvl2pPr>
            <a:lvl3pPr>
              <a:buClr>
                <a:srgbClr val="E5007E"/>
              </a:buClr>
              <a:defRPr spc="0" baseline="0">
                <a:solidFill>
                  <a:schemeClr val="bg1"/>
                </a:solidFill>
              </a:defRPr>
            </a:lvl3pPr>
            <a:lvl4pPr>
              <a:buClr>
                <a:srgbClr val="E5007E"/>
              </a:buClr>
              <a:defRPr spc="0" baseline="0">
                <a:solidFill>
                  <a:schemeClr val="bg1"/>
                </a:solidFill>
              </a:defRPr>
            </a:lvl4pPr>
            <a:lvl5pPr>
              <a:buClr>
                <a:srgbClr val="E5007E"/>
              </a:buClr>
              <a:defRPr spc="0" baseline="0">
                <a:solidFill>
                  <a:schemeClr val="bg1"/>
                </a:solidFill>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1338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905853" y="4409631"/>
            <a:ext cx="2683380" cy="1854687"/>
          </a:xfrm>
        </p:spPr>
        <p:txBody>
          <a:bodyPr/>
          <a:lstStyle>
            <a:lvl1pPr marL="179388" indent="-179388">
              <a:buClrTx/>
              <a:defRPr sz="2000" spc="0" baseline="0"/>
            </a:lvl1pPr>
            <a:lvl2pPr marL="358775" indent="-179388">
              <a:buClrTx/>
              <a:defRPr sz="2000" spc="0" baseline="0"/>
            </a:lvl2pPr>
            <a:lvl3pPr marL="538163" indent="-179388">
              <a:buClrTx/>
              <a:defRPr sz="2000" spc="0" baseline="0"/>
            </a:lvl3pPr>
            <a:lvl4pPr marL="717550" indent="-179388">
              <a:buClrTx/>
              <a:defRPr sz="2000" spc="0" baseline="0"/>
            </a:lvl4pPr>
            <a:lvl5pPr marL="896938" indent="-179388">
              <a:buClrTx/>
              <a:defRPr sz="2000"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p>
            <a:fld id="{81365592-B95A-4E1B-8688-B9BAC9237151}" type="datetime1">
              <a:rPr lang="en-AU" smtClean="0"/>
              <a:t>14/02/2017</a:t>
            </a:fld>
            <a:endParaRPr lang="en-AU"/>
          </a:p>
        </p:txBody>
      </p:sp>
      <p:sp>
        <p:nvSpPr>
          <p:cNvPr id="5" name="Footer Placeholder 4"/>
          <p:cNvSpPr>
            <a:spLocks noGrp="1"/>
          </p:cNvSpPr>
          <p:nvPr>
            <p:ph type="ftr" sz="quarter" idx="11"/>
          </p:nvPr>
        </p:nvSpPr>
        <p:spPr/>
        <p:txBody>
          <a:body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p>
            <a:fld id="{1DEBBDC7-4A1B-43E6-8DA6-58148E08E8A6}" type="slidenum">
              <a:rPr lang="en-AU" smtClean="0"/>
              <a:t>‹#›</a:t>
            </a:fld>
            <a:endParaRPr lang="en-AU"/>
          </a:p>
        </p:txBody>
      </p:sp>
      <p:sp>
        <p:nvSpPr>
          <p:cNvPr id="8" name="Text Placeholder 2"/>
          <p:cNvSpPr>
            <a:spLocks noGrp="1"/>
          </p:cNvSpPr>
          <p:nvPr>
            <p:ph type="body" idx="13" hasCustomPrompt="1"/>
          </p:nvPr>
        </p:nvSpPr>
        <p:spPr>
          <a:xfrm>
            <a:off x="905853"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9" name="Picture Placeholder 8"/>
          <p:cNvSpPr>
            <a:spLocks noGrp="1"/>
          </p:cNvSpPr>
          <p:nvPr>
            <p:ph type="pic" sz="quarter" idx="14" hasCustomPrompt="1"/>
          </p:nvPr>
        </p:nvSpPr>
        <p:spPr>
          <a:xfrm>
            <a:off x="905853"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1" name="Content Placeholder 2"/>
          <p:cNvSpPr>
            <a:spLocks noGrp="1"/>
          </p:cNvSpPr>
          <p:nvPr>
            <p:ph idx="15" hasCustomPrompt="1"/>
          </p:nvPr>
        </p:nvSpPr>
        <p:spPr>
          <a:xfrm>
            <a:off x="4187438" y="4409631"/>
            <a:ext cx="2683380" cy="1854687"/>
          </a:xfrm>
        </p:spPr>
        <p:txBody>
          <a:bodyPr/>
          <a:lstStyle>
            <a:lvl1pPr marL="179388" indent="-179388">
              <a:buClrTx/>
              <a:defRPr sz="2000" spc="0" baseline="0"/>
            </a:lvl1pPr>
            <a:lvl2pPr marL="358775" indent="-179388">
              <a:buClrTx/>
              <a:defRPr sz="2000" spc="0" baseline="0"/>
            </a:lvl2pPr>
            <a:lvl3pPr marL="538163" indent="-179388">
              <a:buClrTx/>
              <a:defRPr sz="2000" spc="0" baseline="0"/>
            </a:lvl3pPr>
            <a:lvl4pPr marL="717550" indent="-179388">
              <a:buClrTx/>
              <a:defRPr sz="2000" spc="0" baseline="0"/>
            </a:lvl4pPr>
            <a:lvl5pPr marL="896938" indent="-179388">
              <a:buClrTx/>
              <a:defRPr sz="2000"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ext Placeholder 2"/>
          <p:cNvSpPr>
            <a:spLocks noGrp="1"/>
          </p:cNvSpPr>
          <p:nvPr>
            <p:ph type="body" idx="16" hasCustomPrompt="1"/>
          </p:nvPr>
        </p:nvSpPr>
        <p:spPr>
          <a:xfrm>
            <a:off x="4187438"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13" name="Picture Placeholder 8"/>
          <p:cNvSpPr>
            <a:spLocks noGrp="1"/>
          </p:cNvSpPr>
          <p:nvPr>
            <p:ph type="pic" sz="quarter" idx="17" hasCustomPrompt="1"/>
          </p:nvPr>
        </p:nvSpPr>
        <p:spPr>
          <a:xfrm>
            <a:off x="4187438"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4" name="Content Placeholder 2"/>
          <p:cNvSpPr>
            <a:spLocks noGrp="1"/>
          </p:cNvSpPr>
          <p:nvPr>
            <p:ph idx="18" hasCustomPrompt="1"/>
          </p:nvPr>
        </p:nvSpPr>
        <p:spPr>
          <a:xfrm>
            <a:off x="7434840" y="4409631"/>
            <a:ext cx="2683380" cy="1854687"/>
          </a:xfrm>
        </p:spPr>
        <p:txBody>
          <a:bodyPr/>
          <a:lstStyle>
            <a:lvl1pPr marL="179388" indent="-179388">
              <a:buClrTx/>
              <a:defRPr sz="2000" spc="-50" baseline="0"/>
            </a:lvl1pPr>
            <a:lvl2pPr marL="358775" indent="-179388">
              <a:buClrTx/>
              <a:defRPr sz="2000" spc="-50" baseline="0"/>
            </a:lvl2pPr>
            <a:lvl3pPr marL="538163" indent="-179388">
              <a:buClrTx/>
              <a:defRPr sz="2000" spc="-50" baseline="0"/>
            </a:lvl3pPr>
            <a:lvl4pPr marL="717550" indent="-179388">
              <a:buClrTx/>
              <a:defRPr sz="2000" spc="-50" baseline="0"/>
            </a:lvl4pPr>
            <a:lvl5pPr marL="896938" indent="-179388">
              <a:buClrTx/>
              <a:defRPr sz="2000" spc="-5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5" name="Text Placeholder 2"/>
          <p:cNvSpPr>
            <a:spLocks noGrp="1"/>
          </p:cNvSpPr>
          <p:nvPr>
            <p:ph type="body" idx="19" hasCustomPrompt="1"/>
          </p:nvPr>
        </p:nvSpPr>
        <p:spPr>
          <a:xfrm>
            <a:off x="7434840"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16" name="Picture Placeholder 8"/>
          <p:cNvSpPr>
            <a:spLocks noGrp="1"/>
          </p:cNvSpPr>
          <p:nvPr>
            <p:ph type="pic" sz="quarter" idx="20" hasCustomPrompt="1"/>
          </p:nvPr>
        </p:nvSpPr>
        <p:spPr>
          <a:xfrm>
            <a:off x="7434840"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Tree>
    <p:extLst>
      <p:ext uri="{BB962C8B-B14F-4D97-AF65-F5344CB8AC3E}">
        <p14:creationId xmlns:p14="http://schemas.microsoft.com/office/powerpoint/2010/main" val="849222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a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B0F0"/>
                </a:solidFill>
              </a:defRPr>
            </a:lvl1pPr>
          </a:lstStyle>
          <a:p>
            <a:r>
              <a:rPr lang="en-AU" noProof="0" dirty="0"/>
              <a:t>Click to add title</a:t>
            </a:r>
          </a:p>
        </p:txBody>
      </p:sp>
      <p:sp>
        <p:nvSpPr>
          <p:cNvPr id="4" name="Date Placeholder 3"/>
          <p:cNvSpPr>
            <a:spLocks noGrp="1"/>
          </p:cNvSpPr>
          <p:nvPr>
            <p:ph type="dt" sz="half" idx="10"/>
          </p:nvPr>
        </p:nvSpPr>
        <p:spPr/>
        <p:txBody>
          <a:bodyPr/>
          <a:lstStyle/>
          <a:p>
            <a:fld id="{AD4CC7D5-0035-4193-9F83-5592C7C73289}" type="datetime1">
              <a:rPr lang="en-AU" smtClean="0"/>
              <a:t>14/02/2017</a:t>
            </a:fld>
            <a:endParaRPr lang="en-AU"/>
          </a:p>
        </p:txBody>
      </p:sp>
      <p:sp>
        <p:nvSpPr>
          <p:cNvPr id="5" name="Footer Placeholder 4"/>
          <p:cNvSpPr>
            <a:spLocks noGrp="1"/>
          </p:cNvSpPr>
          <p:nvPr>
            <p:ph type="ftr" sz="quarter" idx="11"/>
          </p:nvPr>
        </p:nvSpPr>
        <p:spPr/>
        <p:txBody>
          <a:body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p>
            <a:fld id="{1DEBBDC7-4A1B-43E6-8DA6-58148E08E8A6}" type="slidenum">
              <a:rPr lang="en-AU" smtClean="0"/>
              <a:t>‹#›</a:t>
            </a:fld>
            <a:endParaRPr lang="en-AU"/>
          </a:p>
        </p:txBody>
      </p:sp>
      <p:sp>
        <p:nvSpPr>
          <p:cNvPr id="8" name="Text Placeholder 2"/>
          <p:cNvSpPr>
            <a:spLocks noGrp="1"/>
          </p:cNvSpPr>
          <p:nvPr>
            <p:ph type="body" idx="13" hasCustomPrompt="1"/>
          </p:nvPr>
        </p:nvSpPr>
        <p:spPr>
          <a:xfrm>
            <a:off x="905853" y="1743341"/>
            <a:ext cx="2093009"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9" name="Picture Placeholder 8"/>
          <p:cNvSpPr>
            <a:spLocks noGrp="1"/>
          </p:cNvSpPr>
          <p:nvPr>
            <p:ph type="pic" sz="quarter" idx="14" hasCustomPrompt="1"/>
          </p:nvPr>
        </p:nvSpPr>
        <p:spPr>
          <a:xfrm>
            <a:off x="905853"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7" name="Text Placeholder 2"/>
          <p:cNvSpPr>
            <a:spLocks noGrp="1"/>
          </p:cNvSpPr>
          <p:nvPr>
            <p:ph type="body" idx="15" hasCustomPrompt="1"/>
          </p:nvPr>
        </p:nvSpPr>
        <p:spPr>
          <a:xfrm>
            <a:off x="905852"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23" name="Text Placeholder 2"/>
          <p:cNvSpPr>
            <a:spLocks noGrp="1"/>
          </p:cNvSpPr>
          <p:nvPr>
            <p:ph type="body" idx="16" hasCustomPrompt="1"/>
          </p:nvPr>
        </p:nvSpPr>
        <p:spPr>
          <a:xfrm>
            <a:off x="3290130" y="1743341"/>
            <a:ext cx="6947732"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40" name="Picture Placeholder 8"/>
          <p:cNvSpPr>
            <a:spLocks noGrp="1"/>
          </p:cNvSpPr>
          <p:nvPr>
            <p:ph type="pic" sz="quarter" idx="33" hasCustomPrompt="1"/>
          </p:nvPr>
        </p:nvSpPr>
        <p:spPr>
          <a:xfrm>
            <a:off x="32868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1" name="Text Placeholder 2"/>
          <p:cNvSpPr>
            <a:spLocks noGrp="1"/>
          </p:cNvSpPr>
          <p:nvPr>
            <p:ph type="body" idx="34" hasCustomPrompt="1"/>
          </p:nvPr>
        </p:nvSpPr>
        <p:spPr>
          <a:xfrm>
            <a:off x="32868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2" name="Picture Placeholder 8"/>
          <p:cNvSpPr>
            <a:spLocks noGrp="1"/>
          </p:cNvSpPr>
          <p:nvPr>
            <p:ph type="pic" sz="quarter" idx="35" hasCustomPrompt="1"/>
          </p:nvPr>
        </p:nvSpPr>
        <p:spPr>
          <a:xfrm>
            <a:off x="32868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3" name="Text Placeholder 2"/>
          <p:cNvSpPr>
            <a:spLocks noGrp="1"/>
          </p:cNvSpPr>
          <p:nvPr>
            <p:ph type="body" idx="36" hasCustomPrompt="1"/>
          </p:nvPr>
        </p:nvSpPr>
        <p:spPr>
          <a:xfrm>
            <a:off x="32868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4" name="Picture Placeholder 8"/>
          <p:cNvSpPr>
            <a:spLocks noGrp="1"/>
          </p:cNvSpPr>
          <p:nvPr>
            <p:ph type="pic" sz="quarter" idx="37" hasCustomPrompt="1"/>
          </p:nvPr>
        </p:nvSpPr>
        <p:spPr>
          <a:xfrm>
            <a:off x="50870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5" name="Text Placeholder 2"/>
          <p:cNvSpPr>
            <a:spLocks noGrp="1"/>
          </p:cNvSpPr>
          <p:nvPr>
            <p:ph type="body" idx="38" hasCustomPrompt="1"/>
          </p:nvPr>
        </p:nvSpPr>
        <p:spPr>
          <a:xfrm>
            <a:off x="50870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6" name="Picture Placeholder 8"/>
          <p:cNvSpPr>
            <a:spLocks noGrp="1"/>
          </p:cNvSpPr>
          <p:nvPr>
            <p:ph type="pic" sz="quarter" idx="39" hasCustomPrompt="1"/>
          </p:nvPr>
        </p:nvSpPr>
        <p:spPr>
          <a:xfrm>
            <a:off x="50870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7" name="Text Placeholder 2"/>
          <p:cNvSpPr>
            <a:spLocks noGrp="1"/>
          </p:cNvSpPr>
          <p:nvPr>
            <p:ph type="body" idx="40" hasCustomPrompt="1"/>
          </p:nvPr>
        </p:nvSpPr>
        <p:spPr>
          <a:xfrm>
            <a:off x="50870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8" name="Picture Placeholder 8"/>
          <p:cNvSpPr>
            <a:spLocks noGrp="1"/>
          </p:cNvSpPr>
          <p:nvPr>
            <p:ph type="pic" sz="quarter" idx="41" hasCustomPrompt="1"/>
          </p:nvPr>
        </p:nvSpPr>
        <p:spPr>
          <a:xfrm>
            <a:off x="68872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9" name="Text Placeholder 2"/>
          <p:cNvSpPr>
            <a:spLocks noGrp="1"/>
          </p:cNvSpPr>
          <p:nvPr>
            <p:ph type="body" idx="42" hasCustomPrompt="1"/>
          </p:nvPr>
        </p:nvSpPr>
        <p:spPr>
          <a:xfrm>
            <a:off x="68872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0" name="Picture Placeholder 8"/>
          <p:cNvSpPr>
            <a:spLocks noGrp="1"/>
          </p:cNvSpPr>
          <p:nvPr>
            <p:ph type="pic" sz="quarter" idx="43" hasCustomPrompt="1"/>
          </p:nvPr>
        </p:nvSpPr>
        <p:spPr>
          <a:xfrm>
            <a:off x="68872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1" name="Text Placeholder 2"/>
          <p:cNvSpPr>
            <a:spLocks noGrp="1"/>
          </p:cNvSpPr>
          <p:nvPr>
            <p:ph type="body" idx="44" hasCustomPrompt="1"/>
          </p:nvPr>
        </p:nvSpPr>
        <p:spPr>
          <a:xfrm>
            <a:off x="68872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2" name="Picture Placeholder 8"/>
          <p:cNvSpPr>
            <a:spLocks noGrp="1"/>
          </p:cNvSpPr>
          <p:nvPr>
            <p:ph type="pic" sz="quarter" idx="45" hasCustomPrompt="1"/>
          </p:nvPr>
        </p:nvSpPr>
        <p:spPr>
          <a:xfrm>
            <a:off x="8687495"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3" name="Text Placeholder 2"/>
          <p:cNvSpPr>
            <a:spLocks noGrp="1"/>
          </p:cNvSpPr>
          <p:nvPr>
            <p:ph type="body" idx="46" hasCustomPrompt="1"/>
          </p:nvPr>
        </p:nvSpPr>
        <p:spPr>
          <a:xfrm>
            <a:off x="8687494"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4" name="Picture Placeholder 8"/>
          <p:cNvSpPr>
            <a:spLocks noGrp="1"/>
          </p:cNvSpPr>
          <p:nvPr>
            <p:ph type="pic" sz="quarter" idx="47" hasCustomPrompt="1"/>
          </p:nvPr>
        </p:nvSpPr>
        <p:spPr>
          <a:xfrm>
            <a:off x="8687495"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5" name="Text Placeholder 2"/>
          <p:cNvSpPr>
            <a:spLocks noGrp="1"/>
          </p:cNvSpPr>
          <p:nvPr>
            <p:ph type="body" idx="48" hasCustomPrompt="1"/>
          </p:nvPr>
        </p:nvSpPr>
        <p:spPr>
          <a:xfrm>
            <a:off x="8687494"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Tree>
    <p:extLst>
      <p:ext uri="{BB962C8B-B14F-4D97-AF65-F5344CB8AC3E}">
        <p14:creationId xmlns:p14="http://schemas.microsoft.com/office/powerpoint/2010/main" val="3305563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noProof="0"/>
              <a:t>Click to edit Master title style</a:t>
            </a:r>
            <a:endParaRPr lang="en-AU" noProof="0" dirty="0"/>
          </a:p>
        </p:txBody>
      </p:sp>
      <p:sp>
        <p:nvSpPr>
          <p:cNvPr id="3" name="Date Placeholder 2"/>
          <p:cNvSpPr>
            <a:spLocks noGrp="1"/>
          </p:cNvSpPr>
          <p:nvPr>
            <p:ph type="dt" sz="half" idx="10"/>
          </p:nvPr>
        </p:nvSpPr>
        <p:spPr/>
        <p:txBody>
          <a:bodyPr/>
          <a:lstStyle/>
          <a:p>
            <a:fld id="{AB9362CC-52A7-47E4-B186-2D952EF52122}" type="datetime1">
              <a:rPr lang="en-AU" smtClean="0"/>
              <a:t>14/02/2017</a:t>
            </a:fld>
            <a:endParaRPr lang="en-AU"/>
          </a:p>
        </p:txBody>
      </p:sp>
      <p:sp>
        <p:nvSpPr>
          <p:cNvPr id="4" name="Footer Placeholder 3"/>
          <p:cNvSpPr>
            <a:spLocks noGrp="1"/>
          </p:cNvSpPr>
          <p:nvPr>
            <p:ph type="ftr" sz="quarter" idx="11"/>
          </p:nvPr>
        </p:nvSpPr>
        <p:spPr/>
        <p:txBody>
          <a:bodyPr/>
          <a:lstStyle/>
          <a:p>
            <a:r>
              <a:rPr lang="en-AU"/>
              <a:t>/ Copyright ©2017 by Readify Limited</a:t>
            </a:r>
            <a:endParaRPr lang="en-AU" dirty="0"/>
          </a:p>
        </p:txBody>
      </p:sp>
      <p:sp>
        <p:nvSpPr>
          <p:cNvPr id="5" name="Slide Number Placeholder 4"/>
          <p:cNvSpPr>
            <a:spLocks noGrp="1"/>
          </p:cNvSpPr>
          <p:nvPr>
            <p:ph type="sldNum" sz="quarter" idx="12"/>
          </p:nvPr>
        </p:nvSpPr>
        <p:spPr/>
        <p:txBody>
          <a:bodyPr/>
          <a:lstStyle/>
          <a:p>
            <a:fld id="{1DEBBDC7-4A1B-43E6-8DA6-58148E08E8A6}" type="slidenum">
              <a:rPr lang="en-AU" smtClean="0"/>
              <a:t>‹#›</a:t>
            </a:fld>
            <a:endParaRPr lang="en-AU"/>
          </a:p>
        </p:txBody>
      </p:sp>
    </p:spTree>
    <p:extLst>
      <p:ext uri="{BB962C8B-B14F-4D97-AF65-F5344CB8AC3E}">
        <p14:creationId xmlns:p14="http://schemas.microsoft.com/office/powerpoint/2010/main" val="317269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2" name="Title 1"/>
          <p:cNvSpPr>
            <a:spLocks noGrp="1"/>
          </p:cNvSpPr>
          <p:nvPr>
            <p:ph type="title" hasCustomPrompt="1"/>
          </p:nvPr>
        </p:nvSpPr>
        <p:spPr>
          <a:xfrm>
            <a:off x="838800" y="981521"/>
            <a:ext cx="9504878" cy="3744417"/>
          </a:xfrm>
        </p:spPr>
        <p:txBody>
          <a:bodyPr anchor="t"/>
          <a:lstStyle>
            <a:lvl1pPr algn="l">
              <a:lnSpc>
                <a:spcPts val="9600"/>
              </a:lnSpc>
              <a:defRPr sz="9600" b="0" i="1" cap="none" spc="-300" baseline="0">
                <a:solidFill>
                  <a:schemeClr val="bg1"/>
                </a:solidFill>
              </a:defRPr>
            </a:lvl1pPr>
          </a:lstStyle>
          <a:p>
            <a:r>
              <a:rPr lang="en-AU" noProof="0" dirty="0"/>
              <a:t>Quote slide</a:t>
            </a:r>
          </a:p>
        </p:txBody>
      </p:sp>
      <p:sp>
        <p:nvSpPr>
          <p:cNvPr id="4" name="Date Placeholder 3"/>
          <p:cNvSpPr>
            <a:spLocks noGrp="1"/>
          </p:cNvSpPr>
          <p:nvPr>
            <p:ph type="dt" sz="half" idx="10"/>
          </p:nvPr>
        </p:nvSpPr>
        <p:spPr/>
        <p:txBody>
          <a:bodyPr/>
          <a:lstStyle>
            <a:lvl1pPr>
              <a:defRPr>
                <a:solidFill>
                  <a:schemeClr val="bg1"/>
                </a:solidFill>
              </a:defRPr>
            </a:lvl1pPr>
          </a:lstStyle>
          <a:p>
            <a:fld id="{1695342B-6DF4-46BE-B3B0-0C35B6698BA5}"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0" name="Subtitle 2"/>
          <p:cNvSpPr>
            <a:spLocks noGrp="1"/>
          </p:cNvSpPr>
          <p:nvPr>
            <p:ph type="subTitle" idx="1" hasCustomPrompt="1"/>
          </p:nvPr>
        </p:nvSpPr>
        <p:spPr>
          <a:xfrm>
            <a:off x="838800" y="4725938"/>
            <a:ext cx="9504877" cy="1008112"/>
          </a:xfrm>
        </p:spPr>
        <p:txBody>
          <a:bodyPr/>
          <a:lstStyle>
            <a:lvl1pPr marL="0" indent="0" algn="l">
              <a:spcBef>
                <a:spcPts val="0"/>
              </a:spcBef>
              <a:buNone/>
              <a:defRPr sz="42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quote source</a:t>
            </a:r>
          </a:p>
        </p:txBody>
      </p:sp>
    </p:spTree>
    <p:extLst>
      <p:ext uri="{BB962C8B-B14F-4D97-AF65-F5344CB8AC3E}">
        <p14:creationId xmlns:p14="http://schemas.microsoft.com/office/powerpoint/2010/main" val="642817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Thank you_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baseline="0"/>
            </a:lvl1pPr>
            <a:lvl2pPr marL="273050" indent="-273050">
              <a:buClrTx/>
              <a:defRPr spc="0" baseline="0"/>
            </a:lvl2pPr>
            <a:lvl3pPr marL="538163" indent="-265113">
              <a:buClrTx/>
              <a:defRPr spc="0" baseline="0"/>
            </a:lvl3pPr>
            <a:lvl4pPr marL="803275" indent="-273050">
              <a:buClrTx/>
              <a:defRPr spc="0" baseline="0"/>
            </a:lvl4pPr>
            <a:lvl5pPr marL="1076325" indent="-265113">
              <a:buClrTx/>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14/02/2017</a:t>
            </a:fld>
            <a:endParaRPr lang="en-AU"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8290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Thank you__G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2466"/>
            <a:ext cx="12234761" cy="6882053"/>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baseline="0">
                <a:solidFill>
                  <a:schemeClr val="accent2"/>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baseline="0"/>
            </a:lvl1pPr>
            <a:lvl2pPr marL="273050" indent="-273050">
              <a:buClrTx/>
              <a:defRPr spc="0" baseline="0"/>
            </a:lvl2pPr>
            <a:lvl3pPr marL="538163" indent="-265113">
              <a:buClrTx/>
              <a:defRPr spc="0" baseline="0"/>
            </a:lvl3pPr>
            <a:lvl4pPr marL="803275" indent="-273050">
              <a:buClrTx/>
              <a:defRPr spc="0" baseline="0"/>
            </a:lvl4pPr>
            <a:lvl5pPr marL="1076325" indent="-265113">
              <a:buClrTx/>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14/02/2017</a:t>
            </a:fld>
            <a:endParaRPr lang="en-AU"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2371920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act/Thank you__Purp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4823" cy="6859588"/>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baseline="0">
                <a:solidFill>
                  <a:schemeClr val="accent3"/>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14/02/2017</a:t>
            </a:fld>
            <a:endParaRPr lang="en-AU"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0315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7200"/>
              </a:lnSpc>
              <a:defRPr sz="7200" baseline="0">
                <a:solidFill>
                  <a:schemeClr val="bg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3292843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act/Thank you__Re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4823" cy="6859588"/>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baseline="0">
                <a:solidFill>
                  <a:schemeClr val="accent4"/>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14/02/2017</a:t>
            </a:fld>
            <a:endParaRPr lang="en-AU"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2843349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act/Thank you__Oran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51"/>
            <a:ext cx="12194823" cy="6859588"/>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baseline="0">
                <a:solidFill>
                  <a:schemeClr val="accent5"/>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100296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Thank you__Digit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0" y="794"/>
            <a:ext cx="12193413" cy="6858795"/>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baseline="0">
                <a:solidFill>
                  <a:schemeClr val="tx1"/>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14/02/2017</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solidFill>
                  <a:schemeClr val="tx1"/>
                </a:solidFill>
              </a:rPr>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31073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Divider_Cya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9"/>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bg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bg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lvl1pPr>
              <a:defRPr>
                <a:solidFill>
                  <a:schemeClr val="bg1"/>
                </a:solidFill>
              </a:defRPr>
            </a:lvl1pPr>
          </a:lstStyle>
          <a:p>
            <a:fld id="{94480E61-56EE-4ADF-8779-ECE37FDE8329}"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marL="0" algn="l" defTabSz="1088502" rtl="0" eaLnBrk="1" latinLnBrk="0" hangingPunct="1">
              <a:defRPr sz="9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AU" sz="800" spc="-30" baseline="0" dirty="0">
                <a:solidFill>
                  <a:schemeClr val="bg1"/>
                </a:solidFill>
              </a:rPr>
              <a:t>Page</a:t>
            </a:r>
          </a:p>
        </p:txBody>
      </p:sp>
    </p:spTree>
    <p:extLst>
      <p:ext uri="{BB962C8B-B14F-4D97-AF65-F5344CB8AC3E}">
        <p14:creationId xmlns:p14="http://schemas.microsoft.com/office/powerpoint/2010/main" val="491834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Divider_Gree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8"/>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bg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bg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lvl1pPr>
              <a:defRPr>
                <a:solidFill>
                  <a:schemeClr val="bg1"/>
                </a:solidFill>
              </a:defRPr>
            </a:lvl1pPr>
          </a:lstStyle>
          <a:p>
            <a:fld id="{18DF6330-03F8-4D88-A646-B563CDC9AF8D}"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970538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Divider_Purpl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8"/>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bg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bg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lvl1pPr>
              <a:defRPr>
                <a:solidFill>
                  <a:schemeClr val="bg1"/>
                </a:solidFill>
              </a:defRPr>
            </a:lvl1pPr>
          </a:lstStyle>
          <a:p>
            <a:fld id="{D0044588-2A83-44A9-A3CC-C3B7B17A5165}"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12"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marL="0" algn="l" defTabSz="1088502" rtl="0" eaLnBrk="1" latinLnBrk="0" hangingPunct="1">
              <a:defRPr sz="9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AU" sz="800" spc="-30" baseline="0" dirty="0">
                <a:solidFill>
                  <a:schemeClr val="bg1"/>
                </a:solidFill>
              </a:rPr>
              <a:t>Page</a:t>
            </a:r>
          </a:p>
        </p:txBody>
      </p:sp>
    </p:spTree>
    <p:extLst>
      <p:ext uri="{BB962C8B-B14F-4D97-AF65-F5344CB8AC3E}">
        <p14:creationId xmlns:p14="http://schemas.microsoft.com/office/powerpoint/2010/main" val="476958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Divider_Re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7"/>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bg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bg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lvl1pPr>
              <a:defRPr>
                <a:solidFill>
                  <a:schemeClr val="bg1"/>
                </a:solidFill>
              </a:defRPr>
            </a:lvl1pPr>
          </a:lstStyle>
          <a:p>
            <a:fld id="{41D22EE6-4B31-412E-8723-91D4ADC54A19}"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060904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Divider_Oran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 y="793"/>
            <a:ext cx="12188155" cy="6859267"/>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bg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bg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lvl1pPr>
              <a:defRPr>
                <a:solidFill>
                  <a:schemeClr val="bg1"/>
                </a:solidFill>
              </a:defRPr>
            </a:lvl1pPr>
          </a:lstStyle>
          <a:p>
            <a:fld id="{DA261D82-8DC8-458B-8902-24081A8340A2}"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3680794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Divider_Lim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tx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tx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p>
            <a:fld id="{420BB56F-B44B-46AA-97B1-CA041AECB16C}" type="datetime1">
              <a:rPr lang="en-AU" smtClean="0"/>
              <a:t>14/02/2017</a:t>
            </a:fld>
            <a:endParaRPr lang="en-AU"/>
          </a:p>
        </p:txBody>
      </p:sp>
      <p:sp>
        <p:nvSpPr>
          <p:cNvPr id="5" name="Footer Placeholder 4"/>
          <p:cNvSpPr>
            <a:spLocks noGrp="1"/>
          </p:cNvSpPr>
          <p:nvPr>
            <p:ph type="ftr" sz="quarter" idx="11"/>
          </p:nvPr>
        </p:nvSpPr>
        <p:spPr/>
        <p:txBody>
          <a:body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p>
            <a:fld id="{1DEBBDC7-4A1B-43E6-8DA6-58148E08E8A6}" type="slidenum">
              <a:rPr lang="en-AU" smtClean="0"/>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marL="0" algn="l" defTabSz="1088502" rtl="0" eaLnBrk="1" latinLnBrk="0" hangingPunct="1">
              <a:defRPr sz="9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AU" sz="800" spc="-30" baseline="0" dirty="0"/>
              <a:t>Page</a:t>
            </a:r>
          </a:p>
        </p:txBody>
      </p:sp>
    </p:spTree>
    <p:extLst>
      <p:ext uri="{BB962C8B-B14F-4D97-AF65-F5344CB8AC3E}">
        <p14:creationId xmlns:p14="http://schemas.microsoft.com/office/powerpoint/2010/main" val="3887475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mpact Slide_Cya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9"/>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1695342B-6DF4-46BE-B3B0-0C35B6698BA5}"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28424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_Purp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7200"/>
              </a:lnSpc>
              <a:defRPr sz="7200" baseline="0">
                <a:solidFill>
                  <a:schemeClr val="bg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2352503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mpact Slide_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8"/>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5DF3D236-8947-4982-93B0-9FCFCBDDAAAA}"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22637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pact Slide_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8"/>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07585B30-36BA-40E4-B8EC-C9A276584755}"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2943562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mpact Slide_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7"/>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0101A2FF-CDC1-40C1-873E-97295C411EAE}"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183201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mpact Slide_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 y="793"/>
            <a:ext cx="12188155" cy="6859267"/>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BA96EB8D-2F5F-4C3C-9779-37FE3E8D3195}"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199770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pact Slide_Lim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tx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tx1"/>
                </a:solidFill>
              </a:defRPr>
            </a:lvl1pPr>
          </a:lstStyle>
          <a:p>
            <a:fld id="{D0C959DE-A79C-459E-8034-77D6B0EBD4F3}"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DEBBDC7-4A1B-43E6-8DA6-58148E08E8A6}" type="slidenum">
              <a:rPr lang="en-AU" smtClean="0"/>
              <a:pPr/>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solidFill>
                  <a:schemeClr val="tx1"/>
                </a:solidFill>
              </a:rPr>
              <a:t>Page</a:t>
            </a:r>
          </a:p>
        </p:txBody>
      </p:sp>
    </p:spTree>
    <p:extLst>
      <p:ext uri="{BB962C8B-B14F-4D97-AF65-F5344CB8AC3E}">
        <p14:creationId xmlns:p14="http://schemas.microsoft.com/office/powerpoint/2010/main" val="3587629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mpact Slide2_Cya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8"/>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C6CAFF4A-1ACD-4FAE-A33D-FFAFDD26098E}"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213704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mpact Slide2_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7"/>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204F744D-E263-4258-9535-CA1100C058C5}"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3511935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mpact Slide2_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8"/>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E19FA2E3-1277-4A05-A117-6DAAA0A59214}"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2410341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pact Slide2_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 y="793"/>
            <a:ext cx="12188155" cy="6859267"/>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CD818C87-C82A-4436-B0CF-391780521B37}"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3134189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pact Slide2_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 y="793"/>
            <a:ext cx="12188155" cy="6859266"/>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FAE3E39A-5791-4850-A246-16D6E2F6AEB6}"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403149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_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270565"/>
          </a:xfrm>
        </p:spPr>
        <p:txBody>
          <a:bodyPr anchor="t" anchorCtr="0"/>
          <a:lstStyle>
            <a:lvl1pPr>
              <a:lnSpc>
                <a:spcPts val="7200"/>
              </a:lnSpc>
              <a:defRPr sz="7200" baseline="0">
                <a:solidFill>
                  <a:schemeClr val="bg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2611009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pact Slide2_Lim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9"/>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tx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tx1"/>
                </a:solidFill>
              </a:defRPr>
            </a:lvl1pPr>
          </a:lstStyle>
          <a:p>
            <a:fld id="{7C98056B-DCE9-4980-AB4F-9933835EDDF0}" type="datetime1">
              <a:rPr lang="en-AU" smtClean="0"/>
              <a:t>14/02/2017</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solidFill>
                  <a:schemeClr val="tx1"/>
                </a:solidFill>
              </a:rPr>
              <a:t>Page</a:t>
            </a:r>
          </a:p>
        </p:txBody>
      </p:sp>
    </p:spTree>
    <p:extLst>
      <p:ext uri="{BB962C8B-B14F-4D97-AF65-F5344CB8AC3E}">
        <p14:creationId xmlns:p14="http://schemas.microsoft.com/office/powerpoint/2010/main" val="859296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_Cya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1536142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_Gree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4011283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_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2527322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_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220" cy="6866736"/>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3272809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_Oran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1052222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_Li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 y="0"/>
            <a:ext cx="12190722" cy="6867582"/>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tx1"/>
                </a:solidFill>
              </a:defRPr>
            </a:lvl1pPr>
          </a:lstStyle>
          <a:p>
            <a:r>
              <a:rPr lang="en-AU" noProof="0" dirty="0"/>
              <a:t>Insert text</a:t>
            </a:r>
          </a:p>
        </p:txBody>
      </p:sp>
    </p:spTree>
    <p:extLst>
      <p:ext uri="{BB962C8B-B14F-4D97-AF65-F5344CB8AC3E}">
        <p14:creationId xmlns:p14="http://schemas.microsoft.com/office/powerpoint/2010/main" val="368848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_Oran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7200"/>
              </a:lnSpc>
              <a:defRPr sz="7200" baseline="0">
                <a:solidFill>
                  <a:schemeClr val="bg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296102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_Lim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7200"/>
              </a:lnSpc>
              <a:defRPr sz="7200" baseline="0">
                <a:solidFill>
                  <a:schemeClr val="tx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90680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Text_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p:txBody>
          <a:bodyPr/>
          <a:lstStyle>
            <a:lvl1pPr>
              <a:buClr>
                <a:srgbClr val="E5007E"/>
              </a:buClr>
              <a:defRPr spc="0" baseline="0"/>
            </a:lvl1pPr>
            <a:lvl2pPr>
              <a:buClr>
                <a:srgbClr val="E5007E"/>
              </a:buClr>
              <a:defRPr spc="0" baseline="0"/>
            </a:lvl2pPr>
            <a:lvl3pPr>
              <a:buClr>
                <a:srgbClr val="E5007E"/>
              </a:buClr>
              <a:defRPr spc="0" baseline="0"/>
            </a:lvl3pPr>
            <a:lvl4pPr>
              <a:buClr>
                <a:srgbClr val="E5007E"/>
              </a:buClr>
              <a:defRPr spc="0" baseline="0"/>
            </a:lvl4pPr>
            <a:lvl5pPr>
              <a:buClr>
                <a:srgbClr val="E5007E"/>
              </a:buClr>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p>
            <a:fld id="{2AB80E0E-1F2C-4E6E-B168-928DCCD9FC96}" type="datetime1">
              <a:rPr lang="en-AU" smtClean="0"/>
              <a:t>14/02/2017</a:t>
            </a:fld>
            <a:endParaRPr lang="en-AU" dirty="0"/>
          </a:p>
        </p:txBody>
      </p:sp>
      <p:sp>
        <p:nvSpPr>
          <p:cNvPr id="5" name="Footer Placeholder 4"/>
          <p:cNvSpPr>
            <a:spLocks noGrp="1"/>
          </p:cNvSpPr>
          <p:nvPr>
            <p:ph type="ftr" sz="quarter" idx="11"/>
          </p:nvPr>
        </p:nvSpPr>
        <p:spPr/>
        <p:txBody>
          <a:body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p>
            <a:fld id="{1DEBBDC7-4A1B-43E6-8DA6-58148E08E8A6}" type="slidenum">
              <a:rPr lang="en-AU" smtClean="0"/>
              <a:t>‹#›</a:t>
            </a:fld>
            <a:endParaRPr lang="en-AU"/>
          </a:p>
        </p:txBody>
      </p:sp>
    </p:spTree>
    <p:extLst>
      <p:ext uri="{BB962C8B-B14F-4D97-AF65-F5344CB8AC3E}">
        <p14:creationId xmlns:p14="http://schemas.microsoft.com/office/powerpoint/2010/main" val="194415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Text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 y="794"/>
            <a:ext cx="12195916" cy="6863634"/>
          </a:xfrm>
          <a:prstGeom prst="rect">
            <a:avLst/>
          </a:prstGeom>
        </p:spPr>
      </p:pic>
      <p:sp>
        <p:nvSpPr>
          <p:cNvPr id="2" name="Title 1"/>
          <p:cNvSpPr>
            <a:spLocks noGrp="1"/>
          </p:cNvSpPr>
          <p:nvPr>
            <p:ph type="title" hasCustomPrompt="1"/>
          </p:nvPr>
        </p:nvSpPr>
        <p:spPr>
          <a:xfrm>
            <a:off x="570078" y="261442"/>
            <a:ext cx="2500792" cy="864096"/>
          </a:xfrm>
        </p:spPr>
        <p:txBody>
          <a:bodyPr/>
          <a:lstStyle>
            <a:lvl1pPr>
              <a:lnSpc>
                <a:spcPts val="2600"/>
              </a:lnSpc>
              <a:defRPr sz="2600" spc="-100" baseline="0">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570078" y="1197546"/>
            <a:ext cx="2140752" cy="4527011"/>
          </a:xfrm>
        </p:spPr>
        <p:txBody>
          <a:bodyPr/>
          <a:lstStyle>
            <a:lvl1pPr marL="179388" indent="-179388">
              <a:buClrTx/>
              <a:defRPr sz="2000" spc="0" baseline="0">
                <a:solidFill>
                  <a:schemeClr val="bg1"/>
                </a:solidFill>
              </a:defRPr>
            </a:lvl1pPr>
            <a:lvl2pPr marL="358775" indent="-179388">
              <a:buClrTx/>
              <a:defRPr sz="2000" spc="0" baseline="0">
                <a:solidFill>
                  <a:schemeClr val="bg1"/>
                </a:solidFill>
              </a:defRPr>
            </a:lvl2pPr>
            <a:lvl3pPr marL="538163" indent="-179388">
              <a:buClrTx/>
              <a:defRPr sz="2000" spc="0" baseline="0">
                <a:solidFill>
                  <a:schemeClr val="bg1"/>
                </a:solidFill>
              </a:defRPr>
            </a:lvl3pPr>
            <a:lvl4pPr marL="717550" indent="-179388">
              <a:buClrTx/>
              <a:defRPr sz="2000" spc="0" baseline="0">
                <a:solidFill>
                  <a:schemeClr val="bg1"/>
                </a:solidFill>
              </a:defRPr>
            </a:lvl4pPr>
            <a:lvl5pPr marL="896938" indent="-179388">
              <a:buClrTx/>
              <a:defRPr sz="2000" spc="0" baseline="0">
                <a:solidFill>
                  <a:schemeClr val="bg1"/>
                </a:solidFill>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sz="800"/>
            </a:lvl1pPr>
          </a:lstStyle>
          <a:p>
            <a:fld id="{D5202F35-1E60-44E7-A8CA-65A043171768}" type="datetime1">
              <a:rPr lang="en-AU" smtClean="0"/>
              <a:pPr/>
              <a:t>14/02/2017</a:t>
            </a:fld>
            <a:endParaRPr lang="en-AU"/>
          </a:p>
        </p:txBody>
      </p:sp>
      <p:sp>
        <p:nvSpPr>
          <p:cNvPr id="5" name="Footer Placeholder 4"/>
          <p:cNvSpPr>
            <a:spLocks noGrp="1"/>
          </p:cNvSpPr>
          <p:nvPr>
            <p:ph type="ftr" sz="quarter" idx="11"/>
          </p:nvPr>
        </p:nvSpPr>
        <p:spPr/>
        <p:txBody>
          <a:bodyPr/>
          <a:lstStyle>
            <a:lvl1pPr>
              <a:defRPr sz="800">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sz="800">
                <a:solidFill>
                  <a:schemeClr val="bg1"/>
                </a:solidFill>
              </a:defRPr>
            </a:lvl1pPr>
          </a:lstStyle>
          <a:p>
            <a:fld id="{1DEBBDC7-4A1B-43E6-8DA6-58148E08E8A6}" type="slidenum">
              <a:rPr lang="en-AU" smtClean="0"/>
              <a:pPr/>
              <a:t>‹#›</a:t>
            </a:fld>
            <a:endParaRPr lang="en-AU" dirty="0"/>
          </a:p>
        </p:txBody>
      </p:sp>
      <p:sp>
        <p:nvSpPr>
          <p:cNvPr id="10"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marL="0" algn="l" defTabSz="1088502" rtl="0" eaLnBrk="1" latinLnBrk="0" hangingPunct="1">
              <a:defRPr sz="9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AU" sz="800" spc="-30" baseline="0" dirty="0">
                <a:solidFill>
                  <a:schemeClr val="bg1"/>
                </a:solidFill>
              </a:rPr>
              <a:t>Page</a:t>
            </a:r>
          </a:p>
        </p:txBody>
      </p:sp>
      <p:sp>
        <p:nvSpPr>
          <p:cNvPr id="12" name="Picture Placeholder 5"/>
          <p:cNvSpPr>
            <a:spLocks noGrp="1"/>
          </p:cNvSpPr>
          <p:nvPr>
            <p:ph type="pic" sz="quarter" idx="13" hasCustomPrompt="1"/>
          </p:nvPr>
        </p:nvSpPr>
        <p:spPr>
          <a:xfrm>
            <a:off x="2811562" y="0"/>
            <a:ext cx="8698071" cy="6868134"/>
          </a:xfrm>
          <a:prstGeom prst="parallelogram">
            <a:avLst>
              <a:gd name="adj" fmla="val 7705"/>
            </a:avLst>
          </a:prstGeom>
          <a:solidFill>
            <a:schemeClr val="bg2">
              <a:lumMod val="85000"/>
            </a:schemeClr>
          </a:solidFill>
        </p:spPr>
        <p:txBody>
          <a:bodyPr/>
          <a:lstStyle>
            <a:lvl1pPr marL="0" indent="0" algn="ctr">
              <a:buNone/>
              <a:defRPr baseline="0"/>
            </a:lvl1pPr>
          </a:lstStyle>
          <a:p>
            <a:r>
              <a:rPr lang="en-AU" dirty="0"/>
              <a:t>Click picture icon in centre of screen</a:t>
            </a:r>
          </a:p>
        </p:txBody>
      </p:sp>
    </p:spTree>
    <p:extLst>
      <p:ext uri="{BB962C8B-B14F-4D97-AF65-F5344CB8AC3E}">
        <p14:creationId xmlns:p14="http://schemas.microsoft.com/office/powerpoint/2010/main" val="316582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6" name="Picture Placeholder 5"/>
          <p:cNvSpPr>
            <a:spLocks noGrp="1"/>
          </p:cNvSpPr>
          <p:nvPr>
            <p:ph type="pic" sz="quarter" idx="13" hasCustomPrompt="1"/>
          </p:nvPr>
        </p:nvSpPr>
        <p:spPr>
          <a:xfrm>
            <a:off x="0" y="0"/>
            <a:ext cx="11484000" cy="6868134"/>
          </a:xfrm>
          <a:custGeom>
            <a:avLst/>
            <a:gdLst>
              <a:gd name="connsiteX0" fmla="*/ 0 w 11495806"/>
              <a:gd name="connsiteY0" fmla="*/ 0 h 6859588"/>
              <a:gd name="connsiteX1" fmla="*/ 11495806 w 11495806"/>
              <a:gd name="connsiteY1" fmla="*/ 0 h 6859588"/>
              <a:gd name="connsiteX2" fmla="*/ 11495806 w 11495806"/>
              <a:gd name="connsiteY2" fmla="*/ 6859588 h 6859588"/>
              <a:gd name="connsiteX3" fmla="*/ 0 w 11495806"/>
              <a:gd name="connsiteY3" fmla="*/ 6859588 h 6859588"/>
              <a:gd name="connsiteX4" fmla="*/ 0 w 11495806"/>
              <a:gd name="connsiteY4" fmla="*/ 0 h 6859588"/>
              <a:gd name="connsiteX0" fmla="*/ 0 w 11495806"/>
              <a:gd name="connsiteY0" fmla="*/ 0 h 6868134"/>
              <a:gd name="connsiteX1" fmla="*/ 11495806 w 11495806"/>
              <a:gd name="connsiteY1" fmla="*/ 0 h 6868134"/>
              <a:gd name="connsiteX2" fmla="*/ 10957421 w 11495806"/>
              <a:gd name="connsiteY2" fmla="*/ 6868134 h 6868134"/>
              <a:gd name="connsiteX3" fmla="*/ 0 w 11495806"/>
              <a:gd name="connsiteY3" fmla="*/ 6859588 h 6868134"/>
              <a:gd name="connsiteX4" fmla="*/ 0 w 11495806"/>
              <a:gd name="connsiteY4" fmla="*/ 0 h 686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806" h="6868134">
                <a:moveTo>
                  <a:pt x="0" y="0"/>
                </a:moveTo>
                <a:lnTo>
                  <a:pt x="11495806" y="0"/>
                </a:lnTo>
                <a:lnTo>
                  <a:pt x="10957421" y="6868134"/>
                </a:lnTo>
                <a:lnTo>
                  <a:pt x="0" y="6859588"/>
                </a:lnTo>
                <a:lnTo>
                  <a:pt x="0" y="0"/>
                </a:lnTo>
                <a:close/>
              </a:path>
            </a:pathLst>
          </a:custGeom>
          <a:solidFill>
            <a:schemeClr val="bg2">
              <a:lumMod val="85000"/>
            </a:schemeClr>
          </a:solidFill>
        </p:spPr>
        <p:txBody>
          <a:bodyPr/>
          <a:lstStyle>
            <a:lvl1pPr marL="0" indent="0" algn="ctr">
              <a:buNone/>
              <a:defRPr baseline="0"/>
            </a:lvl1pPr>
          </a:lstStyle>
          <a:p>
            <a:r>
              <a:rPr lang="en-AU" dirty="0"/>
              <a:t>Click picture icon in centre of screen</a:t>
            </a:r>
          </a:p>
        </p:txBody>
      </p:sp>
    </p:spTree>
    <p:extLst>
      <p:ext uri="{BB962C8B-B14F-4D97-AF65-F5344CB8AC3E}">
        <p14:creationId xmlns:p14="http://schemas.microsoft.com/office/powerpoint/2010/main" val="3579246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2" name="Title Placeholder 1"/>
          <p:cNvSpPr>
            <a:spLocks noGrp="1"/>
          </p:cNvSpPr>
          <p:nvPr>
            <p:ph type="title"/>
          </p:nvPr>
        </p:nvSpPr>
        <p:spPr>
          <a:xfrm>
            <a:off x="838622" y="333450"/>
            <a:ext cx="10048720" cy="1143265"/>
          </a:xfrm>
          <a:prstGeom prst="rect">
            <a:avLst/>
          </a:prstGeom>
        </p:spPr>
        <p:txBody>
          <a:bodyPr vert="horz" lIns="0" tIns="0" rIns="0" bIns="0" rtlCol="0" anchor="b" anchorCtr="0">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838622" y="1694577"/>
            <a:ext cx="10048720" cy="45270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p:cNvSpPr>
            <a:spLocks noGrp="1"/>
          </p:cNvSpPr>
          <p:nvPr>
            <p:ph type="dt" sz="half" idx="2"/>
          </p:nvPr>
        </p:nvSpPr>
        <p:spPr>
          <a:xfrm>
            <a:off x="9479582" y="6468918"/>
            <a:ext cx="1404270" cy="312332"/>
          </a:xfrm>
          <a:prstGeom prst="rect">
            <a:avLst/>
          </a:prstGeom>
        </p:spPr>
        <p:txBody>
          <a:bodyPr vert="horz" lIns="0" tIns="0" rIns="0" bIns="0" rtlCol="0" anchor="t" anchorCtr="0"/>
          <a:lstStyle>
            <a:lvl1pPr algn="r">
              <a:defRPr sz="800">
                <a:solidFill>
                  <a:schemeClr val="tx1"/>
                </a:solidFill>
              </a:defRPr>
            </a:lvl1pPr>
          </a:lstStyle>
          <a:p>
            <a:fld id="{094FD292-6CBB-42F0-8BF6-EA5D415F7BA5}" type="datetime1">
              <a:rPr lang="en-AU" smtClean="0"/>
              <a:pPr/>
              <a:t>14/02/2017</a:t>
            </a:fld>
            <a:endParaRPr lang="en-AU" dirty="0"/>
          </a:p>
        </p:txBody>
      </p:sp>
      <p:sp>
        <p:nvSpPr>
          <p:cNvPr id="5" name="Footer Placeholder 4"/>
          <p:cNvSpPr>
            <a:spLocks noGrp="1"/>
          </p:cNvSpPr>
          <p:nvPr>
            <p:ph type="ftr" sz="quarter" idx="3"/>
          </p:nvPr>
        </p:nvSpPr>
        <p:spPr>
          <a:xfrm>
            <a:off x="932606" y="6468918"/>
            <a:ext cx="8235693" cy="312332"/>
          </a:xfrm>
          <a:prstGeom prst="rect">
            <a:avLst/>
          </a:prstGeom>
        </p:spPr>
        <p:txBody>
          <a:bodyPr vert="horz" lIns="0" tIns="0" rIns="0" bIns="0" rtlCol="0" anchor="t" anchorCtr="0"/>
          <a:lstStyle>
            <a:lvl1pPr algn="l">
              <a:defRPr sz="800" spc="-30" baseline="0">
                <a:solidFill>
                  <a:schemeClr val="tx1"/>
                </a:solidFill>
              </a:defRPr>
            </a:lvl1pPr>
          </a:lstStyle>
          <a:p>
            <a:r>
              <a:rPr lang="en-AU"/>
              <a:t>/ Copyright ©2014 by Readify Limited</a:t>
            </a:r>
            <a:endParaRPr lang="en-AU" dirty="0"/>
          </a:p>
        </p:txBody>
      </p:sp>
      <p:sp>
        <p:nvSpPr>
          <p:cNvPr id="6" name="Slide Number Placeholder 5"/>
          <p:cNvSpPr>
            <a:spLocks noGrp="1"/>
          </p:cNvSpPr>
          <p:nvPr>
            <p:ph type="sldNum" sz="quarter" idx="4"/>
          </p:nvPr>
        </p:nvSpPr>
        <p:spPr>
          <a:xfrm>
            <a:off x="793496" y="6468918"/>
            <a:ext cx="216024" cy="312332"/>
          </a:xfrm>
          <a:prstGeom prst="rect">
            <a:avLst/>
          </a:prstGeom>
        </p:spPr>
        <p:txBody>
          <a:bodyPr vert="horz" lIns="0" tIns="0" rIns="0" bIns="0" rtlCol="0" anchor="t" anchorCtr="0"/>
          <a:lstStyle>
            <a:lvl1pPr algn="l">
              <a:defRPr sz="800" spc="-30" baseline="0">
                <a:solidFill>
                  <a:schemeClr val="tx1"/>
                </a:solidFill>
              </a:defRPr>
            </a:lvl1pPr>
          </a:lstStyle>
          <a:p>
            <a:fld id="{1DEBBDC7-4A1B-43E6-8DA6-58148E08E8A6}" type="slidenum">
              <a:rPr lang="en-AU" smtClean="0"/>
              <a:pPr/>
              <a:t>‹#›</a:t>
            </a:fld>
            <a:endParaRPr lang="en-AU" dirty="0"/>
          </a:p>
        </p:txBody>
      </p:sp>
      <p:sp>
        <p:nvSpPr>
          <p:cNvPr id="9"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marL="0" algn="l" defTabSz="1088502" rtl="0" eaLnBrk="1" latinLnBrk="0" hangingPunct="1">
              <a:defRPr sz="9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AU" sz="800" spc="-30" baseline="0" dirty="0"/>
              <a:t>Page</a:t>
            </a:r>
          </a:p>
        </p:txBody>
      </p:sp>
    </p:spTree>
    <p:extLst>
      <p:ext uri="{BB962C8B-B14F-4D97-AF65-F5344CB8AC3E}">
        <p14:creationId xmlns:p14="http://schemas.microsoft.com/office/powerpoint/2010/main" val="2985497685"/>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9" r:id="rId4"/>
    <p:sldLayoutId id="2147483660" r:id="rId5"/>
    <p:sldLayoutId id="2147483649" r:id="rId6"/>
    <p:sldLayoutId id="2147483650" r:id="rId7"/>
    <p:sldLayoutId id="2147483683" r:id="rId8"/>
    <p:sldLayoutId id="2147483678" r:id="rId9"/>
    <p:sldLayoutId id="2147483679" r:id="rId10"/>
    <p:sldLayoutId id="2147483698" r:id="rId11"/>
    <p:sldLayoutId id="2147483699" r:id="rId12"/>
    <p:sldLayoutId id="2147483680" r:id="rId13"/>
    <p:sldLayoutId id="2147483681" r:id="rId14"/>
    <p:sldLayoutId id="2147483654" r:id="rId15"/>
    <p:sldLayoutId id="2147483684" r:id="rId16"/>
    <p:sldLayoutId id="2147483685" r:id="rId17"/>
    <p:sldLayoutId id="2147483693" r:id="rId18"/>
    <p:sldLayoutId id="2147483695" r:id="rId19"/>
    <p:sldLayoutId id="2147483692" r:id="rId20"/>
    <p:sldLayoutId id="2147483696" r:id="rId21"/>
    <p:sldLayoutId id="2147483694" r:id="rId22"/>
    <p:sldLayoutId id="2147483661" r:id="rId23"/>
    <p:sldLayoutId id="2147483663" r:id="rId24"/>
    <p:sldLayoutId id="2147483662" r:id="rId25"/>
    <p:sldLayoutId id="2147483664" r:id="rId26"/>
    <p:sldLayoutId id="2147483665" r:id="rId27"/>
    <p:sldLayoutId id="2147483651" r:id="rId28"/>
    <p:sldLayoutId id="2147483667" r:id="rId29"/>
    <p:sldLayoutId id="2147483669" r:id="rId30"/>
    <p:sldLayoutId id="2147483668" r:id="rId31"/>
    <p:sldLayoutId id="2147483670" r:id="rId32"/>
    <p:sldLayoutId id="2147483671" r:id="rId33"/>
    <p:sldLayoutId id="2147483666" r:id="rId34"/>
    <p:sldLayoutId id="2147483673" r:id="rId35"/>
    <p:sldLayoutId id="2147483675" r:id="rId36"/>
    <p:sldLayoutId id="2147483674" r:id="rId37"/>
    <p:sldLayoutId id="2147483676" r:id="rId38"/>
    <p:sldLayoutId id="2147483677" r:id="rId39"/>
    <p:sldLayoutId id="2147483672" r:id="rId40"/>
    <p:sldLayoutId id="2147483687" r:id="rId41"/>
    <p:sldLayoutId id="2147483689" r:id="rId42"/>
    <p:sldLayoutId id="2147483688" r:id="rId43"/>
    <p:sldLayoutId id="2147483690" r:id="rId44"/>
    <p:sldLayoutId id="2147483691" r:id="rId45"/>
    <p:sldLayoutId id="2147483686" r:id="rId46"/>
  </p:sldLayoutIdLst>
  <p:hf hdr="0" dt="0"/>
  <p:txStyles>
    <p:titleStyle>
      <a:lvl1pPr algn="l" defTabSz="1088502" rtl="0" eaLnBrk="1" latinLnBrk="0" hangingPunct="1">
        <a:lnSpc>
          <a:spcPts val="5000"/>
        </a:lnSpc>
        <a:spcBef>
          <a:spcPct val="0"/>
        </a:spcBef>
        <a:buNone/>
        <a:defRPr sz="5800" kern="1200" spc="-200" baseline="0">
          <a:solidFill>
            <a:srgbClr val="00B0F0"/>
          </a:solidFill>
          <a:latin typeface="+mj-lt"/>
          <a:ea typeface="+mj-ea"/>
          <a:cs typeface="+mj-cs"/>
        </a:defRPr>
      </a:lvl1pPr>
    </p:titleStyle>
    <p:bodyStyle>
      <a:lvl1pPr marL="265113" indent="-265113" algn="l" defTabSz="1088502" rtl="0" eaLnBrk="1" latinLnBrk="0" hangingPunct="1">
        <a:spcBef>
          <a:spcPts val="1200"/>
        </a:spcBef>
        <a:buClr>
          <a:srgbClr val="E5007E"/>
        </a:buClr>
        <a:buFont typeface="Segoe UI" panose="020B0502040204020203" pitchFamily="34" charset="0"/>
        <a:buChar char="›"/>
        <a:defRPr sz="3600" kern="1200" spc="0" baseline="0">
          <a:solidFill>
            <a:schemeClr val="tx1"/>
          </a:solidFill>
          <a:latin typeface="+mn-lt"/>
          <a:ea typeface="+mn-ea"/>
          <a:cs typeface="+mn-cs"/>
        </a:defRPr>
      </a:lvl1pPr>
      <a:lvl2pPr marL="538163" indent="-273050" algn="l" defTabSz="1088502" rtl="0" eaLnBrk="1" latinLnBrk="0" hangingPunct="1">
        <a:spcBef>
          <a:spcPts val="0"/>
        </a:spcBef>
        <a:buClr>
          <a:srgbClr val="E5007E"/>
        </a:buClr>
        <a:buFont typeface="Segoe UI" panose="020B0502040204020203" pitchFamily="34" charset="0"/>
        <a:buChar char="›"/>
        <a:defRPr sz="3600" kern="1200" spc="0" baseline="0">
          <a:solidFill>
            <a:schemeClr val="tx1"/>
          </a:solidFill>
          <a:latin typeface="+mn-lt"/>
          <a:ea typeface="+mn-ea"/>
          <a:cs typeface="+mn-cs"/>
        </a:defRPr>
      </a:lvl2pPr>
      <a:lvl3pPr marL="803275" indent="-265113" algn="l" defTabSz="1088502" rtl="0" eaLnBrk="1" latinLnBrk="0" hangingPunct="1">
        <a:spcBef>
          <a:spcPts val="0"/>
        </a:spcBef>
        <a:buClr>
          <a:srgbClr val="E5007E"/>
        </a:buClr>
        <a:buFont typeface="Segoe UI" panose="020B0502040204020203" pitchFamily="34" charset="0"/>
        <a:buChar char="›"/>
        <a:defRPr sz="3600" kern="1200" spc="0" baseline="0">
          <a:solidFill>
            <a:schemeClr val="tx1"/>
          </a:solidFill>
          <a:latin typeface="+mn-lt"/>
          <a:ea typeface="+mn-ea"/>
          <a:cs typeface="+mn-cs"/>
        </a:defRPr>
      </a:lvl3pPr>
      <a:lvl4pPr marL="1076325" indent="-273050" algn="l" defTabSz="1088502" rtl="0" eaLnBrk="1" latinLnBrk="0" hangingPunct="1">
        <a:spcBef>
          <a:spcPts val="0"/>
        </a:spcBef>
        <a:buClr>
          <a:srgbClr val="E5007E"/>
        </a:buClr>
        <a:buFont typeface="Segoe UI" panose="020B0502040204020203" pitchFamily="34" charset="0"/>
        <a:buChar char="›"/>
        <a:defRPr sz="3600" kern="1200" spc="0" baseline="0">
          <a:solidFill>
            <a:schemeClr val="tx1"/>
          </a:solidFill>
          <a:latin typeface="+mn-lt"/>
          <a:ea typeface="+mn-ea"/>
          <a:cs typeface="+mn-cs"/>
        </a:defRPr>
      </a:lvl4pPr>
      <a:lvl5pPr marL="1341438" indent="-265113" algn="l" defTabSz="1088502" rtl="0" eaLnBrk="1" latinLnBrk="0" hangingPunct="1">
        <a:spcBef>
          <a:spcPts val="0"/>
        </a:spcBef>
        <a:buClr>
          <a:srgbClr val="E5007E"/>
        </a:buClr>
        <a:buFont typeface="Segoe UI" panose="020B0502040204020203" pitchFamily="34" charset="0"/>
        <a:buChar char="›"/>
        <a:defRPr sz="3600" kern="1200" spc="0" baseline="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Preventing </a:t>
            </a:r>
            <a:r>
              <a:rPr lang="en-AU" dirty="0" err="1"/>
              <a:t>Devoops</a:t>
            </a:r>
            <a:r>
              <a:rPr lang="en-AU" dirty="0"/>
              <a:t> with DevSecOps</a:t>
            </a:r>
          </a:p>
        </p:txBody>
      </p:sp>
      <p:sp>
        <p:nvSpPr>
          <p:cNvPr id="3" name="Subtitle 2"/>
          <p:cNvSpPr>
            <a:spLocks noGrp="1"/>
          </p:cNvSpPr>
          <p:nvPr>
            <p:ph type="subTitle" idx="1"/>
          </p:nvPr>
        </p:nvSpPr>
        <p:spPr/>
        <p:txBody>
          <a:bodyPr/>
          <a:lstStyle/>
          <a:p>
            <a:r>
              <a:rPr lang="en-AU" dirty="0"/>
              <a:t>Kieran Jacobsen</a:t>
            </a:r>
          </a:p>
          <a:p>
            <a:r>
              <a:rPr lang="en-AU" dirty="0"/>
              <a:t>Technical Lead – Infrastructure &amp; Security</a:t>
            </a:r>
          </a:p>
        </p:txBody>
      </p:sp>
    </p:spTree>
    <p:extLst>
      <p:ext uri="{BB962C8B-B14F-4D97-AF65-F5344CB8AC3E}">
        <p14:creationId xmlns:p14="http://schemas.microsoft.com/office/powerpoint/2010/main" val="163975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10</a:t>
            </a:fld>
            <a:endParaRPr lang="en-AU" dirty="0"/>
          </a:p>
        </p:txBody>
      </p:sp>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chemeClr val="accent4"/>
                </a:solidFill>
              </a:rPr>
              <a:t>NO:</a:t>
            </a:r>
          </a:p>
          <a:p>
            <a:r>
              <a:rPr lang="en-AU" dirty="0"/>
              <a:t>Excel checklists</a:t>
            </a:r>
          </a:p>
          <a:p>
            <a:r>
              <a:rPr lang="en-AU" dirty="0"/>
              <a:t>Word document reports</a:t>
            </a:r>
          </a:p>
          <a:p>
            <a:r>
              <a:rPr lang="en-AU" dirty="0"/>
              <a:t>Email Attachments</a:t>
            </a:r>
          </a:p>
          <a:p>
            <a:pPr marL="0" indent="0">
              <a:buNone/>
            </a:pPr>
            <a:endParaRPr lang="en-AU" b="1" dirty="0">
              <a:solidFill>
                <a:schemeClr val="accent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770" y="2997747"/>
            <a:ext cx="4643394" cy="3223842"/>
          </a:xfrm>
          <a:prstGeom prst="rect">
            <a:avLst/>
          </a:prstGeom>
        </p:spPr>
      </p:pic>
    </p:spTree>
    <p:extLst>
      <p:ext uri="{BB962C8B-B14F-4D97-AF65-F5344CB8AC3E}">
        <p14:creationId xmlns:p14="http://schemas.microsoft.com/office/powerpoint/2010/main" val="264351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11</a:t>
            </a:fld>
            <a:endParaRPr lang="en-AU"/>
          </a:p>
        </p:txBody>
      </p:sp>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chemeClr val="accent2"/>
                </a:solidFill>
              </a:rPr>
              <a:t>YES:</a:t>
            </a:r>
          </a:p>
          <a:p>
            <a:r>
              <a:rPr lang="en-AU" dirty="0"/>
              <a:t>Backlogs/boards</a:t>
            </a:r>
          </a:p>
          <a:p>
            <a:endParaRPr lang="en-AU"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63" y="3141762"/>
            <a:ext cx="3884429" cy="281286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270" y="3147867"/>
            <a:ext cx="4618630" cy="2806757"/>
          </a:xfrm>
          <a:prstGeom prst="rect">
            <a:avLst/>
          </a:prstGeom>
        </p:spPr>
      </p:pic>
    </p:spTree>
    <p:extLst>
      <p:ext uri="{BB962C8B-B14F-4D97-AF65-F5344CB8AC3E}">
        <p14:creationId xmlns:p14="http://schemas.microsoft.com/office/powerpoint/2010/main" val="33177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12</a:t>
            </a:fld>
            <a:endParaRPr lang="en-AU"/>
          </a:p>
        </p:txBody>
      </p:sp>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chemeClr val="accent2"/>
                </a:solidFill>
              </a:rPr>
              <a:t>YES:</a:t>
            </a:r>
          </a:p>
          <a:p>
            <a:r>
              <a:rPr lang="en-AU" dirty="0"/>
              <a:t>Backlogs/boards</a:t>
            </a:r>
          </a:p>
          <a:p>
            <a:r>
              <a:rPr lang="en-AU" dirty="0"/>
              <a:t>Support ticketing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208" y="1724045"/>
            <a:ext cx="6683770" cy="3649965"/>
          </a:xfrm>
          <a:prstGeom prst="rect">
            <a:avLst/>
          </a:prstGeom>
        </p:spPr>
      </p:pic>
    </p:spTree>
    <p:extLst>
      <p:ext uri="{BB962C8B-B14F-4D97-AF65-F5344CB8AC3E}">
        <p14:creationId xmlns:p14="http://schemas.microsoft.com/office/powerpoint/2010/main" val="202480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13</a:t>
            </a:fld>
            <a:endParaRPr lang="en-AU"/>
          </a:p>
        </p:txBody>
      </p:sp>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chemeClr val="accent2"/>
                </a:solidFill>
              </a:rPr>
              <a:t>YES:</a:t>
            </a:r>
          </a:p>
          <a:p>
            <a:r>
              <a:rPr lang="en-AU" dirty="0"/>
              <a:t>Backlogs/boards</a:t>
            </a:r>
          </a:p>
          <a:p>
            <a:r>
              <a:rPr lang="en-AU" dirty="0"/>
              <a:t>Support ticketing</a:t>
            </a:r>
          </a:p>
          <a:p>
            <a:r>
              <a:rPr lang="en-AU" dirty="0" err="1"/>
              <a:t>Markup</a:t>
            </a:r>
            <a:r>
              <a:rPr lang="en-AU" dirty="0"/>
              <a:t> and Git</a:t>
            </a:r>
          </a:p>
          <a:p>
            <a:endParaRPr lang="en-AU" dirty="0"/>
          </a:p>
        </p:txBody>
      </p:sp>
      <p:pic>
        <p:nvPicPr>
          <p:cNvPr id="6" name="Picture 5"/>
          <p:cNvPicPr>
            <a:picLocks noChangeAspect="1"/>
          </p:cNvPicPr>
          <p:nvPr/>
        </p:nvPicPr>
        <p:blipFill>
          <a:blip r:embed="rId3"/>
          <a:stretch>
            <a:fillRect/>
          </a:stretch>
        </p:blipFill>
        <p:spPr>
          <a:xfrm>
            <a:off x="4943078" y="1628559"/>
            <a:ext cx="6534412" cy="4593029"/>
          </a:xfrm>
          <a:prstGeom prst="rect">
            <a:avLst/>
          </a:prstGeom>
        </p:spPr>
      </p:pic>
      <p:pic>
        <p:nvPicPr>
          <p:cNvPr id="7" name="Picture 6"/>
          <p:cNvPicPr>
            <a:picLocks noChangeAspect="1"/>
          </p:cNvPicPr>
          <p:nvPr/>
        </p:nvPicPr>
        <p:blipFill>
          <a:blip r:embed="rId4"/>
          <a:stretch>
            <a:fillRect/>
          </a:stretch>
        </p:blipFill>
        <p:spPr>
          <a:xfrm>
            <a:off x="6813156" y="3114365"/>
            <a:ext cx="4710286" cy="3108017"/>
          </a:xfrm>
          <a:prstGeom prst="rect">
            <a:avLst/>
          </a:prstGeom>
        </p:spPr>
      </p:pic>
    </p:spTree>
    <p:extLst>
      <p:ext uri="{BB962C8B-B14F-4D97-AF65-F5344CB8AC3E}">
        <p14:creationId xmlns:p14="http://schemas.microsoft.com/office/powerpoint/2010/main" val="328381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14</a:t>
            </a:fld>
            <a:endParaRPr lang="en-AU"/>
          </a:p>
        </p:txBody>
      </p:sp>
      <p:sp>
        <p:nvSpPr>
          <p:cNvPr id="4" name="Title 3"/>
          <p:cNvSpPr>
            <a:spLocks noGrp="1"/>
          </p:cNvSpPr>
          <p:nvPr>
            <p:ph type="title"/>
          </p:nvPr>
        </p:nvSpPr>
        <p:spPr/>
        <p:txBody>
          <a:bodyPr/>
          <a:lstStyle/>
          <a:p>
            <a:r>
              <a:rPr lang="en-AU" dirty="0"/>
              <a:t>Security As Code</a:t>
            </a:r>
          </a:p>
        </p:txBody>
      </p:sp>
      <p:sp>
        <p:nvSpPr>
          <p:cNvPr id="5" name="Content Placeholder 4"/>
          <p:cNvSpPr>
            <a:spLocks noGrp="1"/>
          </p:cNvSpPr>
          <p:nvPr>
            <p:ph idx="1"/>
          </p:nvPr>
        </p:nvSpPr>
        <p:spPr/>
        <p:txBody>
          <a:bodyPr/>
          <a:lstStyle/>
          <a:p>
            <a:r>
              <a:rPr lang="en-AU" dirty="0"/>
              <a:t>Application Source Code</a:t>
            </a:r>
          </a:p>
          <a:p>
            <a:r>
              <a:rPr lang="en-AU" dirty="0"/>
              <a:t>Azure ARM and AWS Cloud Formation</a:t>
            </a:r>
          </a:p>
          <a:p>
            <a:r>
              <a:rPr lang="en-AU" dirty="0"/>
              <a:t>Server Configuration – Chef, Puppet, DSC</a:t>
            </a:r>
          </a:p>
        </p:txBody>
      </p:sp>
    </p:spTree>
    <p:extLst>
      <p:ext uri="{BB962C8B-B14F-4D97-AF65-F5344CB8AC3E}">
        <p14:creationId xmlns:p14="http://schemas.microsoft.com/office/powerpoint/2010/main" val="44732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15</a:t>
            </a:fld>
            <a:endParaRPr lang="en-AU"/>
          </a:p>
        </p:txBody>
      </p:sp>
      <p:sp>
        <p:nvSpPr>
          <p:cNvPr id="4" name="Title 3"/>
          <p:cNvSpPr>
            <a:spLocks noGrp="1"/>
          </p:cNvSpPr>
          <p:nvPr>
            <p:ph type="title"/>
          </p:nvPr>
        </p:nvSpPr>
        <p:spPr/>
        <p:txBody>
          <a:bodyPr/>
          <a:lstStyle/>
          <a:p>
            <a:r>
              <a:rPr lang="en-AU" dirty="0"/>
              <a:t>ARM Templates</a:t>
            </a:r>
          </a:p>
        </p:txBody>
      </p:sp>
      <p:pic>
        <p:nvPicPr>
          <p:cNvPr id="6" name="Content Placeholder 5"/>
          <p:cNvPicPr>
            <a:picLocks noGrp="1" noChangeAspect="1"/>
          </p:cNvPicPr>
          <p:nvPr>
            <p:ph idx="1"/>
          </p:nvPr>
        </p:nvPicPr>
        <p:blipFill>
          <a:blip r:embed="rId3"/>
          <a:stretch>
            <a:fillRect/>
          </a:stretch>
        </p:blipFill>
        <p:spPr>
          <a:xfrm>
            <a:off x="3214886" y="1512517"/>
            <a:ext cx="5256584" cy="4926717"/>
          </a:xfrm>
          <a:prstGeom prst="rect">
            <a:avLst/>
          </a:prstGeom>
        </p:spPr>
      </p:pic>
    </p:spTree>
    <p:extLst>
      <p:ext uri="{BB962C8B-B14F-4D97-AF65-F5344CB8AC3E}">
        <p14:creationId xmlns:p14="http://schemas.microsoft.com/office/powerpoint/2010/main" val="130434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16</a:t>
            </a:fld>
            <a:endParaRPr lang="en-AU"/>
          </a:p>
        </p:txBody>
      </p:sp>
      <p:sp>
        <p:nvSpPr>
          <p:cNvPr id="4" name="Title 3"/>
          <p:cNvSpPr>
            <a:spLocks noGrp="1"/>
          </p:cNvSpPr>
          <p:nvPr>
            <p:ph type="title"/>
          </p:nvPr>
        </p:nvSpPr>
        <p:spPr/>
        <p:txBody>
          <a:bodyPr/>
          <a:lstStyle/>
          <a:p>
            <a:r>
              <a:rPr lang="en-AU" dirty="0"/>
              <a:t>PowerShell DSC</a:t>
            </a:r>
          </a:p>
        </p:txBody>
      </p:sp>
      <p:pic>
        <p:nvPicPr>
          <p:cNvPr id="10" name="Content Placeholder 9"/>
          <p:cNvPicPr>
            <a:picLocks noGrp="1" noChangeAspect="1"/>
          </p:cNvPicPr>
          <p:nvPr>
            <p:ph idx="1"/>
          </p:nvPr>
        </p:nvPicPr>
        <p:blipFill>
          <a:blip r:embed="rId3"/>
          <a:stretch>
            <a:fillRect/>
          </a:stretch>
        </p:blipFill>
        <p:spPr>
          <a:xfrm>
            <a:off x="648780" y="1476716"/>
            <a:ext cx="10006443" cy="4761390"/>
          </a:xfrm>
          <a:prstGeom prst="rect">
            <a:avLst/>
          </a:prstGeom>
        </p:spPr>
      </p:pic>
    </p:spTree>
    <p:extLst>
      <p:ext uri="{BB962C8B-B14F-4D97-AF65-F5344CB8AC3E}">
        <p14:creationId xmlns:p14="http://schemas.microsoft.com/office/powerpoint/2010/main" val="3343193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17</a:t>
            </a:fld>
            <a:endParaRPr lang="en-AU"/>
          </a:p>
        </p:txBody>
      </p:sp>
      <p:sp>
        <p:nvSpPr>
          <p:cNvPr id="4" name="Title 3"/>
          <p:cNvSpPr>
            <a:spLocks noGrp="1"/>
          </p:cNvSpPr>
          <p:nvPr>
            <p:ph type="title"/>
          </p:nvPr>
        </p:nvSpPr>
        <p:spPr/>
        <p:txBody>
          <a:bodyPr/>
          <a:lstStyle/>
          <a:p>
            <a:r>
              <a:rPr lang="en-AU" dirty="0"/>
              <a:t>Training</a:t>
            </a:r>
          </a:p>
        </p:txBody>
      </p:sp>
      <p:sp>
        <p:nvSpPr>
          <p:cNvPr id="5" name="Content Placeholder 4"/>
          <p:cNvSpPr>
            <a:spLocks noGrp="1"/>
          </p:cNvSpPr>
          <p:nvPr>
            <p:ph idx="1"/>
          </p:nvPr>
        </p:nvSpPr>
        <p:spPr/>
        <p:txBody>
          <a:bodyPr/>
          <a:lstStyle/>
          <a:p>
            <a:r>
              <a:rPr lang="en-AU" dirty="0"/>
              <a:t>We can’t be experts in Dev, Sec and Ops</a:t>
            </a:r>
          </a:p>
          <a:p>
            <a:r>
              <a:rPr lang="en-AU" dirty="0"/>
              <a:t>We need cross pollination of skills</a:t>
            </a:r>
          </a:p>
          <a:p>
            <a:r>
              <a:rPr lang="en-AU" dirty="0"/>
              <a:t>Starts at day 0</a:t>
            </a:r>
          </a:p>
        </p:txBody>
      </p:sp>
    </p:spTree>
    <p:extLst>
      <p:ext uri="{BB962C8B-B14F-4D97-AF65-F5344CB8AC3E}">
        <p14:creationId xmlns:p14="http://schemas.microsoft.com/office/powerpoint/2010/main" val="425862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18</a:t>
            </a:fld>
            <a:endParaRPr lang="en-AU"/>
          </a:p>
        </p:txBody>
      </p:sp>
      <p:sp>
        <p:nvSpPr>
          <p:cNvPr id="4" name="Title 3"/>
          <p:cNvSpPr>
            <a:spLocks noGrp="1"/>
          </p:cNvSpPr>
          <p:nvPr>
            <p:ph type="title"/>
          </p:nvPr>
        </p:nvSpPr>
        <p:spPr/>
        <p:txBody>
          <a:bodyPr/>
          <a:lstStyle/>
          <a:p>
            <a:r>
              <a:rPr lang="en-AU" dirty="0"/>
              <a:t>Integrating Security</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0397" y="1693863"/>
            <a:ext cx="8964481" cy="4527550"/>
          </a:xfrm>
        </p:spPr>
      </p:pic>
    </p:spTree>
    <p:extLst>
      <p:ext uri="{BB962C8B-B14F-4D97-AF65-F5344CB8AC3E}">
        <p14:creationId xmlns:p14="http://schemas.microsoft.com/office/powerpoint/2010/main" val="919379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19</a:t>
            </a:fld>
            <a:endParaRPr lang="en-AU"/>
          </a:p>
        </p:txBody>
      </p:sp>
      <p:sp>
        <p:nvSpPr>
          <p:cNvPr id="4" name="Title 3"/>
          <p:cNvSpPr>
            <a:spLocks noGrp="1"/>
          </p:cNvSpPr>
          <p:nvPr>
            <p:ph type="title"/>
          </p:nvPr>
        </p:nvSpPr>
        <p:spPr/>
        <p:txBody>
          <a:bodyPr/>
          <a:lstStyle/>
          <a:p>
            <a:r>
              <a:rPr lang="en-AU" dirty="0"/>
              <a:t>Plan</a:t>
            </a:r>
          </a:p>
        </p:txBody>
      </p:sp>
      <p:sp>
        <p:nvSpPr>
          <p:cNvPr id="5" name="Content Placeholder 4"/>
          <p:cNvSpPr>
            <a:spLocks noGrp="1"/>
          </p:cNvSpPr>
          <p:nvPr>
            <p:ph idx="1"/>
          </p:nvPr>
        </p:nvSpPr>
        <p:spPr/>
        <p:txBody>
          <a:bodyPr/>
          <a:lstStyle/>
          <a:p>
            <a:r>
              <a:rPr lang="en-AU" dirty="0"/>
              <a:t>Integrate security into sprint planning and reviews</a:t>
            </a:r>
          </a:p>
          <a:p>
            <a:r>
              <a:rPr lang="en-AU" dirty="0"/>
              <a:t>Consider security stories early</a:t>
            </a:r>
          </a:p>
        </p:txBody>
      </p:sp>
    </p:spTree>
    <p:extLst>
      <p:ext uri="{BB962C8B-B14F-4D97-AF65-F5344CB8AC3E}">
        <p14:creationId xmlns:p14="http://schemas.microsoft.com/office/powerpoint/2010/main" val="136621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9682" y="3064025"/>
            <a:ext cx="4927412" cy="2101770"/>
          </a:xfrm>
          <a:prstGeom prst="rect">
            <a:avLst/>
          </a:prstGeom>
        </p:spPr>
      </p:pic>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a:t>
            </a:fld>
            <a:endParaRPr lang="en-AU"/>
          </a:p>
        </p:txBody>
      </p:sp>
      <p:sp>
        <p:nvSpPr>
          <p:cNvPr id="4" name="Title 3"/>
          <p:cNvSpPr>
            <a:spLocks noGrp="1"/>
          </p:cNvSpPr>
          <p:nvPr>
            <p:ph type="title"/>
          </p:nvPr>
        </p:nvSpPr>
        <p:spPr/>
        <p:txBody>
          <a:bodyPr/>
          <a:lstStyle/>
          <a:p>
            <a:r>
              <a:rPr lang="en-AU" dirty="0"/>
              <a:t>2016 was a big year…</a:t>
            </a:r>
          </a:p>
        </p:txBody>
      </p:sp>
      <p:pic>
        <p:nvPicPr>
          <p:cNvPr id="1026" name="Picture 2" descr="Yahoo hack: Ibn accounts compromised &#10;by biggest data breach in history &#10;The latest incident to emerge - which happened in 2013 - is probably distinct &#10;from the breach of 500m user accounts in 2014 &#10;MAIL &#10;O Yahoo have said the stolen user account information may have included dates Of birth and telephone numbers. &#10;Photograph: Dado Ruvic/Reute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342" y="261442"/>
            <a:ext cx="4714666" cy="4378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ve i been pwned? &#10;Check if you have an account that has been compromised in a data breach &#10;email address or username &#10;181 &#10;pwned websites &#10;pwned accounts &#10;43,824 &#10;pastes &#10;pwned? &#10;paste account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840" y="1605431"/>
            <a:ext cx="5752965" cy="2711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mber Of Data Breach Disclosures &#10;Jumped 40% in 2016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256" y="5625140"/>
            <a:ext cx="47529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7247944" y="4259338"/>
            <a:ext cx="4810125" cy="1257300"/>
          </a:xfrm>
          <a:prstGeom prst="rect">
            <a:avLst/>
          </a:prstGeom>
        </p:spPr>
      </p:pic>
      <p:pic>
        <p:nvPicPr>
          <p:cNvPr id="9" name="Picture 8"/>
          <p:cNvPicPr>
            <a:picLocks noChangeAspect="1"/>
          </p:cNvPicPr>
          <p:nvPr/>
        </p:nvPicPr>
        <p:blipFill>
          <a:blip r:embed="rId8"/>
          <a:stretch>
            <a:fillRect/>
          </a:stretch>
        </p:blipFill>
        <p:spPr>
          <a:xfrm>
            <a:off x="159682" y="1495764"/>
            <a:ext cx="5028883" cy="1261541"/>
          </a:xfrm>
          <a:prstGeom prst="rect">
            <a:avLst/>
          </a:prstGeom>
        </p:spPr>
      </p:pic>
      <p:pic>
        <p:nvPicPr>
          <p:cNvPr id="1032" name="Picture 8" descr="Major Cyberattacks On Healthcare &#10;Grew In 2016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0361" y="2839827"/>
            <a:ext cx="3982115" cy="596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0"/>
          <a:stretch>
            <a:fillRect/>
          </a:stretch>
        </p:blipFill>
        <p:spPr>
          <a:xfrm>
            <a:off x="131162" y="5191059"/>
            <a:ext cx="5481605" cy="1210615"/>
          </a:xfrm>
          <a:prstGeom prst="rect">
            <a:avLst/>
          </a:prstGeom>
        </p:spPr>
      </p:pic>
      <p:pic>
        <p:nvPicPr>
          <p:cNvPr id="12" name="Picture 11"/>
          <p:cNvPicPr>
            <a:picLocks noChangeAspect="1"/>
          </p:cNvPicPr>
          <p:nvPr/>
        </p:nvPicPr>
        <p:blipFill>
          <a:blip r:embed="rId11"/>
          <a:stretch>
            <a:fillRect/>
          </a:stretch>
        </p:blipFill>
        <p:spPr>
          <a:xfrm>
            <a:off x="3545851" y="4342046"/>
            <a:ext cx="3590233" cy="885330"/>
          </a:xfrm>
          <a:prstGeom prst="rect">
            <a:avLst/>
          </a:prstGeom>
        </p:spPr>
      </p:pic>
      <p:pic>
        <p:nvPicPr>
          <p:cNvPr id="13" name="Picture 12"/>
          <p:cNvPicPr>
            <a:picLocks noChangeAspect="1"/>
          </p:cNvPicPr>
          <p:nvPr/>
        </p:nvPicPr>
        <p:blipFill>
          <a:blip r:embed="rId12"/>
          <a:stretch>
            <a:fillRect/>
          </a:stretch>
        </p:blipFill>
        <p:spPr>
          <a:xfrm>
            <a:off x="2326473" y="6175281"/>
            <a:ext cx="4196898" cy="605969"/>
          </a:xfrm>
          <a:prstGeom prst="rect">
            <a:avLst/>
          </a:prstGeom>
        </p:spPr>
      </p:pic>
      <p:pic>
        <p:nvPicPr>
          <p:cNvPr id="14" name="Picture 13"/>
          <p:cNvPicPr>
            <a:picLocks noChangeAspect="1"/>
          </p:cNvPicPr>
          <p:nvPr/>
        </p:nvPicPr>
        <p:blipFill>
          <a:blip r:embed="rId13"/>
          <a:stretch>
            <a:fillRect/>
          </a:stretch>
        </p:blipFill>
        <p:spPr>
          <a:xfrm>
            <a:off x="2967352" y="2272014"/>
            <a:ext cx="3286602" cy="1485805"/>
          </a:xfrm>
          <a:prstGeom prst="rect">
            <a:avLst/>
          </a:prstGeom>
        </p:spPr>
      </p:pic>
    </p:spTree>
    <p:extLst>
      <p:ext uri="{BB962C8B-B14F-4D97-AF65-F5344CB8AC3E}">
        <p14:creationId xmlns:p14="http://schemas.microsoft.com/office/powerpoint/2010/main" val="379334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20</a:t>
            </a:fld>
            <a:endParaRPr lang="en-AU"/>
          </a:p>
        </p:txBody>
      </p:sp>
      <p:sp>
        <p:nvSpPr>
          <p:cNvPr id="4" name="Title 3"/>
          <p:cNvSpPr>
            <a:spLocks noGrp="1"/>
          </p:cNvSpPr>
          <p:nvPr>
            <p:ph type="title"/>
          </p:nvPr>
        </p:nvSpPr>
        <p:spPr/>
        <p:txBody>
          <a:bodyPr/>
          <a:lstStyle/>
          <a:p>
            <a:r>
              <a:rPr lang="en-AU" dirty="0"/>
              <a:t>Code</a:t>
            </a:r>
          </a:p>
        </p:txBody>
      </p:sp>
      <p:sp>
        <p:nvSpPr>
          <p:cNvPr id="5" name="Content Placeholder 4"/>
          <p:cNvSpPr>
            <a:spLocks noGrp="1"/>
          </p:cNvSpPr>
          <p:nvPr>
            <p:ph idx="1"/>
          </p:nvPr>
        </p:nvSpPr>
        <p:spPr/>
        <p:txBody>
          <a:bodyPr/>
          <a:lstStyle/>
          <a:p>
            <a:r>
              <a:rPr lang="en-AU" dirty="0"/>
              <a:t>Training!</a:t>
            </a:r>
          </a:p>
          <a:p>
            <a:r>
              <a:rPr lang="en-AU" dirty="0"/>
              <a:t>Test driven development</a:t>
            </a:r>
          </a:p>
          <a:p>
            <a:r>
              <a:rPr lang="en-AU" dirty="0"/>
              <a:t>Use of the correct tools</a:t>
            </a:r>
          </a:p>
          <a:p>
            <a:r>
              <a:rPr lang="en-AU" dirty="0"/>
              <a:t>Pull Requests</a:t>
            </a:r>
          </a:p>
        </p:txBody>
      </p:sp>
    </p:spTree>
    <p:extLst>
      <p:ext uri="{BB962C8B-B14F-4D97-AF65-F5344CB8AC3E}">
        <p14:creationId xmlns:p14="http://schemas.microsoft.com/office/powerpoint/2010/main" val="72209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21</a:t>
            </a:fld>
            <a:endParaRPr lang="en-AU"/>
          </a:p>
        </p:txBody>
      </p:sp>
      <p:sp>
        <p:nvSpPr>
          <p:cNvPr id="4" name="Title 3"/>
          <p:cNvSpPr>
            <a:spLocks noGrp="1"/>
          </p:cNvSpPr>
          <p:nvPr>
            <p:ph type="title"/>
          </p:nvPr>
        </p:nvSpPr>
        <p:spPr/>
        <p:txBody>
          <a:bodyPr/>
          <a:lstStyle/>
          <a:p>
            <a:r>
              <a:rPr lang="en-AU" dirty="0"/>
              <a:t>Build</a:t>
            </a:r>
          </a:p>
        </p:txBody>
      </p:sp>
      <p:sp>
        <p:nvSpPr>
          <p:cNvPr id="5" name="Content Placeholder 4"/>
          <p:cNvSpPr>
            <a:spLocks noGrp="1"/>
          </p:cNvSpPr>
          <p:nvPr>
            <p:ph idx="1"/>
          </p:nvPr>
        </p:nvSpPr>
        <p:spPr/>
        <p:txBody>
          <a:bodyPr/>
          <a:lstStyle/>
          <a:p>
            <a:r>
              <a:rPr lang="en-AU" dirty="0"/>
              <a:t>Static code analysis</a:t>
            </a:r>
          </a:p>
          <a:p>
            <a:r>
              <a:rPr lang="en-AU" dirty="0"/>
              <a:t>Dynamic code analysis</a:t>
            </a:r>
          </a:p>
        </p:txBody>
      </p:sp>
    </p:spTree>
    <p:extLst>
      <p:ext uri="{BB962C8B-B14F-4D97-AF65-F5344CB8AC3E}">
        <p14:creationId xmlns:p14="http://schemas.microsoft.com/office/powerpoint/2010/main" val="179451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22</a:t>
            </a:fld>
            <a:endParaRPr lang="en-AU"/>
          </a:p>
        </p:txBody>
      </p:sp>
      <p:sp>
        <p:nvSpPr>
          <p:cNvPr id="4" name="Title 3"/>
          <p:cNvSpPr>
            <a:spLocks noGrp="1"/>
          </p:cNvSpPr>
          <p:nvPr>
            <p:ph type="title"/>
          </p:nvPr>
        </p:nvSpPr>
        <p:spPr/>
        <p:txBody>
          <a:bodyPr/>
          <a:lstStyle/>
          <a:p>
            <a:r>
              <a:rPr lang="en-AU" dirty="0"/>
              <a:t>Test</a:t>
            </a:r>
          </a:p>
        </p:txBody>
      </p:sp>
      <p:sp>
        <p:nvSpPr>
          <p:cNvPr id="5" name="Content Placeholder 4"/>
          <p:cNvSpPr>
            <a:spLocks noGrp="1"/>
          </p:cNvSpPr>
          <p:nvPr>
            <p:ph idx="1"/>
          </p:nvPr>
        </p:nvSpPr>
        <p:spPr/>
        <p:txBody>
          <a:bodyPr/>
          <a:lstStyle/>
          <a:p>
            <a:r>
              <a:rPr lang="en-AU" dirty="0"/>
              <a:t>Develop security test cases</a:t>
            </a:r>
          </a:p>
          <a:p>
            <a:r>
              <a:rPr lang="en-AU" dirty="0"/>
              <a:t>Fuzzing</a:t>
            </a:r>
          </a:p>
          <a:p>
            <a:r>
              <a:rPr lang="en-AU" dirty="0"/>
              <a:t>Load testing</a:t>
            </a:r>
          </a:p>
        </p:txBody>
      </p:sp>
    </p:spTree>
    <p:extLst>
      <p:ext uri="{BB962C8B-B14F-4D97-AF65-F5344CB8AC3E}">
        <p14:creationId xmlns:p14="http://schemas.microsoft.com/office/powerpoint/2010/main" val="41112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23</a:t>
            </a:fld>
            <a:endParaRPr lang="en-AU"/>
          </a:p>
        </p:txBody>
      </p:sp>
      <p:sp>
        <p:nvSpPr>
          <p:cNvPr id="4" name="Title 3"/>
          <p:cNvSpPr>
            <a:spLocks noGrp="1"/>
          </p:cNvSpPr>
          <p:nvPr>
            <p:ph type="title"/>
          </p:nvPr>
        </p:nvSpPr>
        <p:spPr/>
        <p:txBody>
          <a:bodyPr/>
          <a:lstStyle/>
          <a:p>
            <a:r>
              <a:rPr lang="en-AU" dirty="0"/>
              <a:t>Release &amp; Deploy</a:t>
            </a:r>
          </a:p>
        </p:txBody>
      </p:sp>
      <p:sp>
        <p:nvSpPr>
          <p:cNvPr id="5" name="Content Placeholder 4"/>
          <p:cNvSpPr>
            <a:spLocks noGrp="1"/>
          </p:cNvSpPr>
          <p:nvPr>
            <p:ph idx="1"/>
          </p:nvPr>
        </p:nvSpPr>
        <p:spPr/>
        <p:txBody>
          <a:bodyPr/>
          <a:lstStyle/>
          <a:p>
            <a:r>
              <a:rPr lang="en-AU" dirty="0"/>
              <a:t>Automated scanning upon deployment</a:t>
            </a:r>
          </a:p>
          <a:p>
            <a:endParaRPr lang="en-AU" dirty="0"/>
          </a:p>
        </p:txBody>
      </p:sp>
    </p:spTree>
    <p:extLst>
      <p:ext uri="{BB962C8B-B14F-4D97-AF65-F5344CB8AC3E}">
        <p14:creationId xmlns:p14="http://schemas.microsoft.com/office/powerpoint/2010/main" val="13239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24</a:t>
            </a:fld>
            <a:endParaRPr lang="en-AU"/>
          </a:p>
        </p:txBody>
      </p:sp>
      <p:sp>
        <p:nvSpPr>
          <p:cNvPr id="4" name="Title 3"/>
          <p:cNvSpPr>
            <a:spLocks noGrp="1"/>
          </p:cNvSpPr>
          <p:nvPr>
            <p:ph type="title"/>
          </p:nvPr>
        </p:nvSpPr>
        <p:spPr/>
        <p:txBody>
          <a:bodyPr/>
          <a:lstStyle/>
          <a:p>
            <a:r>
              <a:rPr lang="en-AU" dirty="0"/>
              <a:t>Operate &amp; Monitor</a:t>
            </a:r>
          </a:p>
        </p:txBody>
      </p:sp>
      <p:sp>
        <p:nvSpPr>
          <p:cNvPr id="5" name="Content Placeholder 4"/>
          <p:cNvSpPr>
            <a:spLocks noGrp="1"/>
          </p:cNvSpPr>
          <p:nvPr>
            <p:ph idx="1"/>
          </p:nvPr>
        </p:nvSpPr>
        <p:spPr/>
        <p:txBody>
          <a:bodyPr/>
          <a:lstStyle/>
          <a:p>
            <a:r>
              <a:rPr lang="en-AU" dirty="0"/>
              <a:t>Monitor logs</a:t>
            </a:r>
          </a:p>
          <a:p>
            <a:r>
              <a:rPr lang="en-AU" dirty="0"/>
              <a:t>Rescan for vulnerabilities</a:t>
            </a:r>
          </a:p>
          <a:p>
            <a:r>
              <a:rPr lang="en-AU" dirty="0"/>
              <a:t>Track dependencies</a:t>
            </a:r>
          </a:p>
        </p:txBody>
      </p:sp>
    </p:spTree>
    <p:extLst>
      <p:ext uri="{BB962C8B-B14F-4D97-AF65-F5344CB8AC3E}">
        <p14:creationId xmlns:p14="http://schemas.microsoft.com/office/powerpoint/2010/main" val="27290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Thank You</a:t>
            </a:r>
          </a:p>
        </p:txBody>
      </p:sp>
    </p:spTree>
    <p:extLst>
      <p:ext uri="{BB962C8B-B14F-4D97-AF65-F5344CB8AC3E}">
        <p14:creationId xmlns:p14="http://schemas.microsoft.com/office/powerpoint/2010/main" val="387771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3</a:t>
            </a:fld>
            <a:endParaRPr lang="en-AU"/>
          </a:p>
        </p:txBody>
      </p:sp>
      <p:sp>
        <p:nvSpPr>
          <p:cNvPr id="4" name="Title 3"/>
          <p:cNvSpPr>
            <a:spLocks noGrp="1"/>
          </p:cNvSpPr>
          <p:nvPr>
            <p:ph type="title"/>
          </p:nvPr>
        </p:nvSpPr>
        <p:spPr/>
        <p:txBody>
          <a:bodyPr/>
          <a:lstStyle/>
          <a:p>
            <a:r>
              <a:rPr lang="en-AU" dirty="0"/>
              <a:t>2017 is getting of to a bad start…</a:t>
            </a:r>
          </a:p>
        </p:txBody>
      </p:sp>
      <p:pic>
        <p:nvPicPr>
          <p:cNvPr id="2050" name="Picture 2" descr="MongoDB ransomware attacks sign criminals are &#10;going after servers, applications &#10;Ransomware is lucrative, and attackers looking for new ways to extort &#10;enterprises are going after data stored on web and app servers, even SaaS app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118" y="1718691"/>
            <a:ext cx="4681315" cy="8898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chine generated alternative text:&#10;After MongoDB, ransomware groups &#10;hit exposed Elasticsearch clusters &#10;Over 600 Elasticsearch instances had their data wiped and replaced with a &#10;ransom mess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909" y="2709714"/>
            <a:ext cx="4717604" cy="9885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chine generated alternative text:&#10;Ransomware attacks on insecure &#10;Hadoop systems may be next, say &#10;security researcher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278" y="3841527"/>
            <a:ext cx="4460952" cy="8625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0 &#10;JAN 17 &#10;KrebsonSecurity &#10;In-depth security news and investigation &#10;Extortionists Wipe Thousands of Databases, &#10;Victims Who Pay up Get Stiffe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95" y="1636378"/>
            <a:ext cx="4760987" cy="2286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5862982" y="4841324"/>
            <a:ext cx="4696222" cy="435968"/>
          </a:xfrm>
          <a:prstGeom prst="rect">
            <a:avLst/>
          </a:prstGeom>
        </p:spPr>
      </p:pic>
      <p:pic>
        <p:nvPicPr>
          <p:cNvPr id="5" name="Picture 4"/>
          <p:cNvPicPr>
            <a:picLocks noChangeAspect="1"/>
          </p:cNvPicPr>
          <p:nvPr/>
        </p:nvPicPr>
        <p:blipFill>
          <a:blip r:embed="rId8"/>
          <a:stretch>
            <a:fillRect/>
          </a:stretch>
        </p:blipFill>
        <p:spPr>
          <a:xfrm>
            <a:off x="306126" y="4082621"/>
            <a:ext cx="5210356" cy="1169347"/>
          </a:xfrm>
          <a:prstGeom prst="rect">
            <a:avLst/>
          </a:prstGeom>
        </p:spPr>
      </p:pic>
    </p:spTree>
    <p:extLst>
      <p:ext uri="{BB962C8B-B14F-4D97-AF65-F5344CB8AC3E}">
        <p14:creationId xmlns:p14="http://schemas.microsoft.com/office/powerpoint/2010/main" val="268976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4</a:t>
            </a:fld>
            <a:endParaRPr lang="en-AU"/>
          </a:p>
        </p:txBody>
      </p:sp>
      <p:sp>
        <p:nvSpPr>
          <p:cNvPr id="4" name="Title 3"/>
          <p:cNvSpPr>
            <a:spLocks noGrp="1"/>
          </p:cNvSpPr>
          <p:nvPr>
            <p:ph type="title"/>
          </p:nvPr>
        </p:nvSpPr>
        <p:spPr/>
        <p:txBody>
          <a:bodyPr/>
          <a:lstStyle/>
          <a:p>
            <a:r>
              <a:rPr lang="en-AU" dirty="0"/>
              <a:t>Before DevOps</a:t>
            </a:r>
          </a:p>
        </p:txBody>
      </p:sp>
      <p:pic>
        <p:nvPicPr>
          <p:cNvPr id="3074" name="Picture 2" descr="https://doubtfulsea.files.wordpress.com/2015/09/gondorattac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22" y="1701602"/>
            <a:ext cx="10791686" cy="448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41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5</a:t>
            </a:fld>
            <a:endParaRPr lang="en-AU"/>
          </a:p>
        </p:txBody>
      </p:sp>
      <p:sp>
        <p:nvSpPr>
          <p:cNvPr id="4" name="Title 3"/>
          <p:cNvSpPr>
            <a:spLocks noGrp="1"/>
          </p:cNvSpPr>
          <p:nvPr>
            <p:ph type="title"/>
          </p:nvPr>
        </p:nvSpPr>
        <p:spPr/>
        <p:txBody>
          <a:bodyPr/>
          <a:lstStyle/>
          <a:p>
            <a:r>
              <a:rPr lang="en-AU" dirty="0"/>
              <a:t>DevOps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0397" y="1693863"/>
            <a:ext cx="8964481" cy="4527550"/>
          </a:xfrm>
        </p:spPr>
      </p:pic>
    </p:spTree>
    <p:extLst>
      <p:ext uri="{BB962C8B-B14F-4D97-AF65-F5344CB8AC3E}">
        <p14:creationId xmlns:p14="http://schemas.microsoft.com/office/powerpoint/2010/main" val="280020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6</a:t>
            </a:fld>
            <a:endParaRPr lang="en-AU"/>
          </a:p>
        </p:txBody>
      </p:sp>
      <p:sp>
        <p:nvSpPr>
          <p:cNvPr id="4" name="Title 3"/>
          <p:cNvSpPr>
            <a:spLocks noGrp="1"/>
          </p:cNvSpPr>
          <p:nvPr>
            <p:ph type="title"/>
          </p:nvPr>
        </p:nvSpPr>
        <p:spPr/>
        <p:txBody>
          <a:bodyPr/>
          <a:lstStyle/>
          <a:p>
            <a:r>
              <a:rPr lang="en-AU" dirty="0"/>
              <a:t>But Where Is Security?</a:t>
            </a:r>
          </a:p>
        </p:txBody>
      </p:sp>
      <p:pic>
        <p:nvPicPr>
          <p:cNvPr id="4098" name="Picture 2" descr="http://www.relatably.com/m/img/left-out-memes/204944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886" y="1753491"/>
            <a:ext cx="66675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6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7</a:t>
            </a:fld>
            <a:endParaRPr lang="en-AU"/>
          </a:p>
        </p:txBody>
      </p:sp>
      <p:sp>
        <p:nvSpPr>
          <p:cNvPr id="4" name="Title 3"/>
          <p:cNvSpPr>
            <a:spLocks noGrp="1"/>
          </p:cNvSpPr>
          <p:nvPr>
            <p:ph type="title"/>
          </p:nvPr>
        </p:nvSpPr>
        <p:spPr/>
        <p:txBody>
          <a:bodyPr/>
          <a:lstStyle/>
          <a:p>
            <a:r>
              <a:rPr lang="en-AU" dirty="0"/>
              <a:t>DevSecOps</a:t>
            </a:r>
          </a:p>
        </p:txBody>
      </p:sp>
      <p:sp>
        <p:nvSpPr>
          <p:cNvPr id="5" name="Content Placeholder 4"/>
          <p:cNvSpPr>
            <a:spLocks noGrp="1"/>
          </p:cNvSpPr>
          <p:nvPr>
            <p:ph idx="1"/>
          </p:nvPr>
        </p:nvSpPr>
        <p:spPr/>
        <p:txBody>
          <a:bodyPr/>
          <a:lstStyle/>
          <a:p>
            <a:r>
              <a:rPr lang="en-AU" dirty="0"/>
              <a:t>Clear Communication Pathways</a:t>
            </a:r>
          </a:p>
          <a:p>
            <a:r>
              <a:rPr lang="en-AU" dirty="0"/>
              <a:t>Streamlined Communication</a:t>
            </a:r>
          </a:p>
          <a:p>
            <a:r>
              <a:rPr lang="en-AU" dirty="0"/>
              <a:t>Security As Code</a:t>
            </a:r>
          </a:p>
          <a:p>
            <a:r>
              <a:rPr lang="en-AU" dirty="0"/>
              <a:t>Training</a:t>
            </a:r>
          </a:p>
          <a:p>
            <a:r>
              <a:rPr lang="en-AU" dirty="0"/>
              <a:t>Integrate Security into DevOps cycle</a:t>
            </a:r>
          </a:p>
        </p:txBody>
      </p:sp>
    </p:spTree>
    <p:extLst>
      <p:ext uri="{BB962C8B-B14F-4D97-AF65-F5344CB8AC3E}">
        <p14:creationId xmlns:p14="http://schemas.microsoft.com/office/powerpoint/2010/main" val="324312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0B0F2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t>We're in customer service. Our users are our customers. We need to understand them &amp; their needs to do our job well!</a:t>
            </a:r>
          </a:p>
        </p:txBody>
      </p:sp>
      <p:sp>
        <p:nvSpPr>
          <p:cNvPr id="3" name="Footer Placeholder 2"/>
          <p:cNvSpPr>
            <a:spLocks noGrp="1"/>
          </p:cNvSpPr>
          <p:nvPr>
            <p:ph type="ftr" sz="quarter" idx="11"/>
          </p:nvPr>
        </p:nvSpPr>
        <p:spPr/>
        <p:txBody>
          <a:bodyPr/>
          <a:lstStyle/>
          <a:p>
            <a:r>
              <a:rPr lang="en-AU"/>
              <a:t>/ Copyright ©2017 by Readify Limited</a:t>
            </a:r>
            <a:endParaRPr lang="en-AU"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8</a:t>
            </a:fld>
            <a:endParaRPr lang="en-AU" dirty="0"/>
          </a:p>
        </p:txBody>
      </p:sp>
      <p:sp>
        <p:nvSpPr>
          <p:cNvPr id="5" name="Subtitle 4"/>
          <p:cNvSpPr>
            <a:spLocks noGrp="1"/>
          </p:cNvSpPr>
          <p:nvPr>
            <p:ph type="subTitle" idx="1"/>
          </p:nvPr>
        </p:nvSpPr>
        <p:spPr/>
        <p:txBody>
          <a:bodyPr/>
          <a:lstStyle/>
          <a:p>
            <a:pPr algn="r"/>
            <a:r>
              <a:rPr lang="en-AU" dirty="0"/>
              <a:t>Jess Dodson (@</a:t>
            </a:r>
            <a:r>
              <a:rPr lang="en-AU" dirty="0" err="1"/>
              <a:t>girlgerms</a:t>
            </a:r>
            <a:r>
              <a:rPr lang="en-AU" dirty="0"/>
              <a:t>)</a:t>
            </a:r>
          </a:p>
        </p:txBody>
      </p:sp>
    </p:spTree>
    <p:extLst>
      <p:ext uri="{BB962C8B-B14F-4D97-AF65-F5344CB8AC3E}">
        <p14:creationId xmlns:p14="http://schemas.microsoft.com/office/powerpoint/2010/main" val="216728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9</a:t>
            </a:fld>
            <a:endParaRPr lang="en-AU"/>
          </a:p>
        </p:txBody>
      </p:sp>
      <p:sp>
        <p:nvSpPr>
          <p:cNvPr id="4" name="Title 3"/>
          <p:cNvSpPr>
            <a:spLocks noGrp="1"/>
          </p:cNvSpPr>
          <p:nvPr>
            <p:ph type="title"/>
          </p:nvPr>
        </p:nvSpPr>
        <p:spPr/>
        <p:txBody>
          <a:bodyPr/>
          <a:lstStyle/>
          <a:p>
            <a:r>
              <a:rPr lang="en-AU" dirty="0"/>
              <a:t>Communication Pathways</a:t>
            </a:r>
          </a:p>
        </p:txBody>
      </p:sp>
      <p:sp>
        <p:nvSpPr>
          <p:cNvPr id="6" name="TextBox 5"/>
          <p:cNvSpPr txBox="1"/>
          <p:nvPr/>
        </p:nvSpPr>
        <p:spPr>
          <a:xfrm>
            <a:off x="838622" y="2349672"/>
            <a:ext cx="2923108" cy="646331"/>
          </a:xfrm>
          <a:prstGeom prst="rect">
            <a:avLst/>
          </a:prstGeom>
          <a:noFill/>
        </p:spPr>
        <p:txBody>
          <a:bodyPr wrap="none" rtlCol="0">
            <a:spAutoFit/>
          </a:bodyPr>
          <a:lstStyle/>
          <a:p>
            <a:r>
              <a:rPr lang="en-AU" sz="3600" dirty="0">
                <a:solidFill>
                  <a:schemeClr val="bg1"/>
                </a:solidFill>
              </a:rPr>
              <a:t>Development</a:t>
            </a:r>
          </a:p>
        </p:txBody>
      </p:sp>
      <p:sp>
        <p:nvSpPr>
          <p:cNvPr id="7" name="TextBox 6"/>
          <p:cNvSpPr txBox="1"/>
          <p:nvPr/>
        </p:nvSpPr>
        <p:spPr>
          <a:xfrm>
            <a:off x="8255446" y="2349672"/>
            <a:ext cx="2438488" cy="646331"/>
          </a:xfrm>
          <a:prstGeom prst="rect">
            <a:avLst/>
          </a:prstGeom>
          <a:noFill/>
        </p:spPr>
        <p:txBody>
          <a:bodyPr wrap="none" rtlCol="0">
            <a:spAutoFit/>
          </a:bodyPr>
          <a:lstStyle/>
          <a:p>
            <a:r>
              <a:rPr lang="en-AU" sz="3600" dirty="0">
                <a:solidFill>
                  <a:schemeClr val="bg1"/>
                </a:solidFill>
              </a:rPr>
              <a:t>Operations</a:t>
            </a:r>
          </a:p>
        </p:txBody>
      </p:sp>
      <p:sp>
        <p:nvSpPr>
          <p:cNvPr id="8" name="TextBox 7"/>
          <p:cNvSpPr txBox="1"/>
          <p:nvPr/>
        </p:nvSpPr>
        <p:spPr>
          <a:xfrm>
            <a:off x="4963537" y="4626464"/>
            <a:ext cx="1798890" cy="646331"/>
          </a:xfrm>
          <a:prstGeom prst="rect">
            <a:avLst/>
          </a:prstGeom>
          <a:noFill/>
        </p:spPr>
        <p:txBody>
          <a:bodyPr wrap="none" rtlCol="0">
            <a:spAutoFit/>
          </a:bodyPr>
          <a:lstStyle/>
          <a:p>
            <a:r>
              <a:rPr lang="en-AU" sz="3600" dirty="0">
                <a:solidFill>
                  <a:schemeClr val="bg1"/>
                </a:solidFill>
              </a:rPr>
              <a:t>Security</a:t>
            </a:r>
          </a:p>
        </p:txBody>
      </p:sp>
      <p:grpSp>
        <p:nvGrpSpPr>
          <p:cNvPr id="28" name="Group 27"/>
          <p:cNvGrpSpPr/>
          <p:nvPr/>
        </p:nvGrpSpPr>
        <p:grpSpPr>
          <a:xfrm>
            <a:off x="3761730" y="2565698"/>
            <a:ext cx="4493716" cy="288032"/>
            <a:chOff x="3761730" y="2565698"/>
            <a:chExt cx="4493716" cy="288032"/>
          </a:xfrm>
        </p:grpSpPr>
        <p:cxnSp>
          <p:nvCxnSpPr>
            <p:cNvPr id="10" name="Straight Arrow Connector 9"/>
            <p:cNvCxnSpPr>
              <a:cxnSpLocks/>
            </p:cNvCxnSpPr>
            <p:nvPr/>
          </p:nvCxnSpPr>
          <p:spPr>
            <a:xfrm>
              <a:off x="3761730" y="2853730"/>
              <a:ext cx="4493716" cy="0"/>
            </a:xfrm>
            <a:prstGeom prst="straightConnector1">
              <a:avLst/>
            </a:prstGeom>
            <a:ln w="635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p:cNvCxnSpPr/>
            <p:nvPr/>
          </p:nvCxnSpPr>
          <p:spPr>
            <a:xfrm>
              <a:off x="3761730" y="2565698"/>
              <a:ext cx="4493716" cy="0"/>
            </a:xfrm>
            <a:prstGeom prst="straightConnector1">
              <a:avLst/>
            </a:prstGeom>
            <a:ln w="63500" cap="flat" cmpd="sng" algn="ctr">
              <a:solidFill>
                <a:schemeClr val="accent2"/>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9" name="Group 18"/>
          <p:cNvGrpSpPr/>
          <p:nvPr/>
        </p:nvGrpSpPr>
        <p:grpSpPr>
          <a:xfrm>
            <a:off x="2606422" y="2925739"/>
            <a:ext cx="6513120" cy="1800986"/>
            <a:chOff x="2596275" y="2842192"/>
            <a:chExt cx="5920995" cy="1883747"/>
          </a:xfrm>
        </p:grpSpPr>
        <p:cxnSp>
          <p:nvCxnSpPr>
            <p:cNvPr id="12" name="Straight Arrow Connector 11"/>
            <p:cNvCxnSpPr>
              <a:cxnSpLocks/>
            </p:cNvCxnSpPr>
            <p:nvPr/>
          </p:nvCxnSpPr>
          <p:spPr>
            <a:xfrm flipV="1">
              <a:off x="6291577" y="2915685"/>
              <a:ext cx="2225693" cy="1810254"/>
            </a:xfrm>
            <a:prstGeom prst="straightConnector1">
              <a:avLst/>
            </a:prstGeom>
            <a:ln w="635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p:cNvCxnSpPr>
              <a:cxnSpLocks/>
            </p:cNvCxnSpPr>
            <p:nvPr/>
          </p:nvCxnSpPr>
          <p:spPr>
            <a:xfrm flipH="1" flipV="1">
              <a:off x="2596275" y="2842192"/>
              <a:ext cx="2225693" cy="1883747"/>
            </a:xfrm>
            <a:prstGeom prst="straightConnector1">
              <a:avLst/>
            </a:prstGeom>
            <a:ln w="635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7" name="Group 26"/>
          <p:cNvGrpSpPr/>
          <p:nvPr/>
        </p:nvGrpSpPr>
        <p:grpSpPr>
          <a:xfrm>
            <a:off x="2300176" y="2996003"/>
            <a:ext cx="7174514" cy="1953627"/>
            <a:chOff x="2300176" y="2996003"/>
            <a:chExt cx="7174514" cy="1953627"/>
          </a:xfrm>
        </p:grpSpPr>
        <p:cxnSp>
          <p:nvCxnSpPr>
            <p:cNvPr id="20" name="Straight Arrow Connector 19"/>
            <p:cNvCxnSpPr>
              <a:cxnSpLocks/>
              <a:stCxn id="6" idx="2"/>
              <a:endCxn id="8" idx="1"/>
            </p:cNvCxnSpPr>
            <p:nvPr/>
          </p:nvCxnSpPr>
          <p:spPr>
            <a:xfrm>
              <a:off x="2300176" y="2996003"/>
              <a:ext cx="2663361" cy="1953627"/>
            </a:xfrm>
            <a:prstGeom prst="straightConnector1">
              <a:avLst/>
            </a:prstGeom>
            <a:ln w="635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p:cNvCxnSpPr>
              <a:cxnSpLocks/>
              <a:stCxn id="7" idx="2"/>
              <a:endCxn id="8" idx="3"/>
            </p:cNvCxnSpPr>
            <p:nvPr/>
          </p:nvCxnSpPr>
          <p:spPr>
            <a:xfrm flipH="1">
              <a:off x="6762427" y="2996003"/>
              <a:ext cx="2712263" cy="1953627"/>
            </a:xfrm>
            <a:prstGeom prst="straightConnector1">
              <a:avLst/>
            </a:prstGeom>
            <a:ln w="635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124338651"/>
      </p:ext>
    </p:extLst>
  </p:cSld>
  <p:clrMapOvr>
    <a:masterClrMapping/>
  </p:clrMapOvr>
</p:sld>
</file>

<file path=ppt/theme/theme1.xml><?xml version="1.0" encoding="utf-8"?>
<a:theme xmlns:a="http://schemas.openxmlformats.org/drawingml/2006/main" name="Readify Theme">
  <a:themeElements>
    <a:clrScheme name="Custom 1">
      <a:dk1>
        <a:srgbClr val="000000"/>
      </a:dk1>
      <a:lt1>
        <a:srgbClr val="FFFFFF"/>
      </a:lt1>
      <a:dk2>
        <a:srgbClr val="000000"/>
      </a:dk2>
      <a:lt2>
        <a:srgbClr val="FFFFFF"/>
      </a:lt2>
      <a:accent1>
        <a:srgbClr val="00AEEF"/>
      </a:accent1>
      <a:accent2>
        <a:srgbClr val="00A651"/>
      </a:accent2>
      <a:accent3>
        <a:srgbClr val="9B47C2"/>
      </a:accent3>
      <a:accent4>
        <a:srgbClr val="ED1C24"/>
      </a:accent4>
      <a:accent5>
        <a:srgbClr val="F7941D"/>
      </a:accent5>
      <a:accent6>
        <a:srgbClr val="CDFF00"/>
      </a:accent6>
      <a:hlink>
        <a:srgbClr val="0066FF"/>
      </a:hlink>
      <a:folHlink>
        <a:srgbClr val="333333"/>
      </a:folHlink>
    </a:clrScheme>
    <a:fontScheme name="Readify">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0599D74-24D5-4767-B853-5F9C21BB426C}" vid="{EC687717-D97F-486D-BDE4-90A7BE54F9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0705aab-28ed-4f14-9e72-801ff7570ec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C79711059E8D46ADE79FA0C3FB19E4" ma:contentTypeVersion="3" ma:contentTypeDescription="Create a new document." ma:contentTypeScope="" ma:versionID="c351a14a476a4672bfb9ae49a6e87aea">
  <xsd:schema xmlns:xsd="http://www.w3.org/2001/XMLSchema" xmlns:xs="http://www.w3.org/2001/XMLSchema" xmlns:p="http://schemas.microsoft.com/office/2006/metadata/properties" xmlns:ns2="a0705aab-28ed-4f14-9e72-801ff7570ecf" targetNamespace="http://schemas.microsoft.com/office/2006/metadata/properties" ma:root="true" ma:fieldsID="57f9d49c7df81662856cbbfca6146136" ns2:_="">
    <xsd:import namespace="a0705aab-28ed-4f14-9e72-801ff7570ecf"/>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05aab-28ed-4f14-9e72-801ff7570e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FA1EF-CD23-4139-920B-9EDB05CD48C7}">
  <ds:schemaRefs>
    <ds:schemaRef ds:uri="http://schemas.microsoft.com/office/2006/metadata/properties"/>
    <ds:schemaRef ds:uri="http://schemas.microsoft.com/office/infopath/2007/PartnerControls"/>
    <ds:schemaRef ds:uri="a0705aab-28ed-4f14-9e72-801ff7570ecf"/>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5E7E41C-779C-4927-B2EA-E1268B5A39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705aab-28ed-4f14-9e72-801ff7570e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2FCBA9-0E7F-4D64-B543-2B2870B85E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Readify PowerPoint</Template>
  <TotalTime>1296</TotalTime>
  <Words>2571</Words>
  <Application>Microsoft Office PowerPoint</Application>
  <PresentationFormat>Custom</PresentationFormat>
  <Paragraphs>201</Paragraphs>
  <Slides>25</Slides>
  <Notes>23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Segoe UI</vt:lpstr>
      <vt:lpstr>Readify Theme</vt:lpstr>
      <vt:lpstr>Preventing Devoops with DevSecOps</vt:lpstr>
      <vt:lpstr>2016 was a big year…</vt:lpstr>
      <vt:lpstr>2017 is getting of to a bad start…</vt:lpstr>
      <vt:lpstr>Before DevOps</vt:lpstr>
      <vt:lpstr>DevOps</vt:lpstr>
      <vt:lpstr>But Where Is Security?</vt:lpstr>
      <vt:lpstr>DevSecOps</vt:lpstr>
      <vt:lpstr>We're in customer service. Our users are our customers. We need to understand them &amp; their needs to do our job well!</vt:lpstr>
      <vt:lpstr>Communication Pathways</vt:lpstr>
      <vt:lpstr>Streamlined Communication</vt:lpstr>
      <vt:lpstr>Streamlined Communication</vt:lpstr>
      <vt:lpstr>Streamlined Communication</vt:lpstr>
      <vt:lpstr>Streamlined Communication</vt:lpstr>
      <vt:lpstr>Security As Code</vt:lpstr>
      <vt:lpstr>ARM Templates</vt:lpstr>
      <vt:lpstr>PowerShell DSC</vt:lpstr>
      <vt:lpstr>Training</vt:lpstr>
      <vt:lpstr>Integrating Security</vt:lpstr>
      <vt:lpstr>Plan</vt:lpstr>
      <vt:lpstr>Code</vt:lpstr>
      <vt:lpstr>Build</vt:lpstr>
      <vt:lpstr>Test</vt:lpstr>
      <vt:lpstr>Release &amp; Deploy</vt:lpstr>
      <vt:lpstr>Operate &amp; Monitor</vt:lpstr>
      <vt:lpstr>Thank You</vt:lpstr>
    </vt:vector>
  </TitlesOfParts>
  <Company>Readify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Jacobsen</dc:creator>
  <cp:lastModifiedBy>Kieran Jacobsen</cp:lastModifiedBy>
  <cp:revision>42</cp:revision>
  <cp:lastPrinted>2017-02-05T04:06:00Z</cp:lastPrinted>
  <dcterms:created xsi:type="dcterms:W3CDTF">2017-01-26T01:30:00Z</dcterms:created>
  <dcterms:modified xsi:type="dcterms:W3CDTF">2017-02-14T12:44:42Z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0x010100E6C79711059E8D46ADE79FA0C3FB19E4</vt:lpwstr>
  </property>
</Properties>
</file>